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4" r:id="rId6"/>
    <p:sldId id="260" r:id="rId7"/>
    <p:sldId id="261" r:id="rId8"/>
    <p:sldId id="265" r:id="rId9"/>
    <p:sldId id="262" r:id="rId10"/>
    <p:sldId id="263"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91"/>
    <p:restoredTop sz="95940"/>
  </p:normalViewPr>
  <p:slideViewPr>
    <p:cSldViewPr snapToGrid="0" snapToObjects="1">
      <p:cViewPr>
        <p:scale>
          <a:sx n="78" d="100"/>
          <a:sy n="78" d="100"/>
        </p:scale>
        <p:origin x="1616"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5B26DC-5A99-2C49-96C6-2C6F20CE82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8536E8-AA70-0248-8F12-9501A8E0119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D4CE1-DE09-1C4A-AF48-B9BE74969555}" type="datetimeFigureOut">
              <a:rPr lang="en-US" smtClean="0"/>
              <a:t>11/18/24</a:t>
            </a:fld>
            <a:endParaRPr lang="en-US"/>
          </a:p>
        </p:txBody>
      </p:sp>
      <p:sp>
        <p:nvSpPr>
          <p:cNvPr id="4" name="Slide Image Placeholder 3">
            <a:extLst>
              <a:ext uri="{FF2B5EF4-FFF2-40B4-BE49-F238E27FC236}">
                <a16:creationId xmlns:a16="http://schemas.microsoft.com/office/drawing/2014/main" id="{C4220265-E652-4543-9E2A-24D9A822BBDD}"/>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30EE171C-F495-C14A-9DE3-4CE6CEEB02A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DA321E6-98A2-5545-AA7E-12CC43AF045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AF44F4F-7542-444D-8616-5931AF51D27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325449-5A2E-4341-A12A-3C9E3C0DB8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56A0E1-E0C1-1C47-B9AE-3F12A5CAC456}" type="slidenum">
              <a:rPr lang="en-US" smtClean="0"/>
              <a:t>3</a:t>
            </a:fld>
            <a:endParaRPr lang="en-US"/>
          </a:p>
        </p:txBody>
      </p:sp>
    </p:spTree>
    <p:extLst>
      <p:ext uri="{BB962C8B-B14F-4D97-AF65-F5344CB8AC3E}">
        <p14:creationId xmlns:p14="http://schemas.microsoft.com/office/powerpoint/2010/main" val="277057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form of an upside-down tree called a dendrogram. </a:t>
            </a:r>
          </a:p>
        </p:txBody>
      </p:sp>
      <p:sp>
        <p:nvSpPr>
          <p:cNvPr id="4" name="Slide Number Placeholder 3"/>
          <p:cNvSpPr>
            <a:spLocks noGrp="1"/>
          </p:cNvSpPr>
          <p:nvPr>
            <p:ph type="sldNum" sz="quarter" idx="5"/>
          </p:nvPr>
        </p:nvSpPr>
        <p:spPr/>
        <p:txBody>
          <a:bodyPr/>
          <a:lstStyle/>
          <a:p>
            <a:fld id="{6A56A0E1-E0C1-1C47-B9AE-3F12A5CAC456}" type="slidenum">
              <a:rPr lang="en-US" smtClean="0"/>
              <a:t>6</a:t>
            </a:fld>
            <a:endParaRPr lang="en-US"/>
          </a:p>
        </p:txBody>
      </p:sp>
    </p:spTree>
    <p:extLst>
      <p:ext uri="{BB962C8B-B14F-4D97-AF65-F5344CB8AC3E}">
        <p14:creationId xmlns:p14="http://schemas.microsoft.com/office/powerpoint/2010/main" val="272078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BF48-9D24-704B-83B5-4EB8EC3FE4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EADD4A-13C7-CC4D-9BB7-DF142B6A31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E95DCD-5ED7-6841-AAB7-33C50E65D60C}"/>
              </a:ext>
            </a:extLst>
          </p:cNvPr>
          <p:cNvSpPr>
            <a:spLocks noGrp="1"/>
          </p:cNvSpPr>
          <p:nvPr>
            <p:ph type="dt" sz="half" idx="10"/>
          </p:nvPr>
        </p:nvSpPr>
        <p:spPr/>
        <p:txBody>
          <a:bodyPr/>
          <a:lstStyle/>
          <a:p>
            <a:fld id="{39999C45-099A-8F4A-84F5-F3268ECF2E87}" type="datetimeFigureOut">
              <a:rPr lang="en-US" smtClean="0"/>
              <a:t>11/18/24</a:t>
            </a:fld>
            <a:endParaRPr lang="en-US"/>
          </a:p>
        </p:txBody>
      </p:sp>
      <p:sp>
        <p:nvSpPr>
          <p:cNvPr id="5" name="Footer Placeholder 4">
            <a:extLst>
              <a:ext uri="{FF2B5EF4-FFF2-40B4-BE49-F238E27FC236}">
                <a16:creationId xmlns:a16="http://schemas.microsoft.com/office/drawing/2014/main" id="{D9681AF9-694F-A548-A269-E10A16739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CA4F6-FE0F-0B46-A2B8-C62B1DA531C5}"/>
              </a:ext>
            </a:extLst>
          </p:cNvPr>
          <p:cNvSpPr>
            <a:spLocks noGrp="1"/>
          </p:cNvSpPr>
          <p:nvPr>
            <p:ph type="sldNum" sz="quarter" idx="12"/>
          </p:nvPr>
        </p:nvSpPr>
        <p:spPr/>
        <p:txBody>
          <a:bodyPr/>
          <a:lstStyle/>
          <a:p>
            <a:fld id="{24A4F717-134F-F243-ABEF-89A968424235}" type="slidenum">
              <a:rPr lang="en-US" smtClean="0"/>
              <a:t>‹#›</a:t>
            </a:fld>
            <a:endParaRPr lang="en-US"/>
          </a:p>
        </p:txBody>
      </p:sp>
    </p:spTree>
    <p:extLst>
      <p:ext uri="{BB962C8B-B14F-4D97-AF65-F5344CB8AC3E}">
        <p14:creationId xmlns:p14="http://schemas.microsoft.com/office/powerpoint/2010/main" val="308286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6FEE-A0D3-904E-9A65-5D33A3CE79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1182D6-0CBD-BD49-9523-C9F443B02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F7B79F-738D-184C-95D3-7FBEBCE6B165}"/>
              </a:ext>
            </a:extLst>
          </p:cNvPr>
          <p:cNvSpPr>
            <a:spLocks noGrp="1"/>
          </p:cNvSpPr>
          <p:nvPr>
            <p:ph type="dt" sz="half" idx="10"/>
          </p:nvPr>
        </p:nvSpPr>
        <p:spPr/>
        <p:txBody>
          <a:bodyPr/>
          <a:lstStyle/>
          <a:p>
            <a:fld id="{39999C45-099A-8F4A-84F5-F3268ECF2E87}" type="datetimeFigureOut">
              <a:rPr lang="en-US" smtClean="0"/>
              <a:t>11/18/24</a:t>
            </a:fld>
            <a:endParaRPr lang="en-US"/>
          </a:p>
        </p:txBody>
      </p:sp>
      <p:sp>
        <p:nvSpPr>
          <p:cNvPr id="5" name="Footer Placeholder 4">
            <a:extLst>
              <a:ext uri="{FF2B5EF4-FFF2-40B4-BE49-F238E27FC236}">
                <a16:creationId xmlns:a16="http://schemas.microsoft.com/office/drawing/2014/main" id="{AAF649C8-06AB-BF41-8974-FCE9E57CA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F13F8-BDC2-7A40-B419-9FD0E98C92C0}"/>
              </a:ext>
            </a:extLst>
          </p:cNvPr>
          <p:cNvSpPr>
            <a:spLocks noGrp="1"/>
          </p:cNvSpPr>
          <p:nvPr>
            <p:ph type="sldNum" sz="quarter" idx="12"/>
          </p:nvPr>
        </p:nvSpPr>
        <p:spPr/>
        <p:txBody>
          <a:bodyPr/>
          <a:lstStyle/>
          <a:p>
            <a:fld id="{24A4F717-134F-F243-ABEF-89A968424235}" type="slidenum">
              <a:rPr lang="en-US" smtClean="0"/>
              <a:t>‹#›</a:t>
            </a:fld>
            <a:endParaRPr lang="en-US"/>
          </a:p>
        </p:txBody>
      </p:sp>
    </p:spTree>
    <p:extLst>
      <p:ext uri="{BB962C8B-B14F-4D97-AF65-F5344CB8AC3E}">
        <p14:creationId xmlns:p14="http://schemas.microsoft.com/office/powerpoint/2010/main" val="2036095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D62DF0-4084-B841-9EA8-AD3E43F0AD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722680-868F-634F-8830-2085403665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368D7-ECFE-AA47-9B5B-AD257C39CA18}"/>
              </a:ext>
            </a:extLst>
          </p:cNvPr>
          <p:cNvSpPr>
            <a:spLocks noGrp="1"/>
          </p:cNvSpPr>
          <p:nvPr>
            <p:ph type="dt" sz="half" idx="10"/>
          </p:nvPr>
        </p:nvSpPr>
        <p:spPr/>
        <p:txBody>
          <a:bodyPr/>
          <a:lstStyle/>
          <a:p>
            <a:fld id="{39999C45-099A-8F4A-84F5-F3268ECF2E87}" type="datetimeFigureOut">
              <a:rPr lang="en-US" smtClean="0"/>
              <a:t>11/18/24</a:t>
            </a:fld>
            <a:endParaRPr lang="en-US"/>
          </a:p>
        </p:txBody>
      </p:sp>
      <p:sp>
        <p:nvSpPr>
          <p:cNvPr id="5" name="Footer Placeholder 4">
            <a:extLst>
              <a:ext uri="{FF2B5EF4-FFF2-40B4-BE49-F238E27FC236}">
                <a16:creationId xmlns:a16="http://schemas.microsoft.com/office/drawing/2014/main" id="{38ABF1FA-99F8-4C41-A5DE-AD3F1AA75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C708C-1D83-0B4D-8C5F-F5E75513E488}"/>
              </a:ext>
            </a:extLst>
          </p:cNvPr>
          <p:cNvSpPr>
            <a:spLocks noGrp="1"/>
          </p:cNvSpPr>
          <p:nvPr>
            <p:ph type="sldNum" sz="quarter" idx="12"/>
          </p:nvPr>
        </p:nvSpPr>
        <p:spPr/>
        <p:txBody>
          <a:bodyPr/>
          <a:lstStyle/>
          <a:p>
            <a:fld id="{24A4F717-134F-F243-ABEF-89A968424235}" type="slidenum">
              <a:rPr lang="en-US" smtClean="0"/>
              <a:t>‹#›</a:t>
            </a:fld>
            <a:endParaRPr lang="en-US"/>
          </a:p>
        </p:txBody>
      </p:sp>
    </p:spTree>
    <p:extLst>
      <p:ext uri="{BB962C8B-B14F-4D97-AF65-F5344CB8AC3E}">
        <p14:creationId xmlns:p14="http://schemas.microsoft.com/office/powerpoint/2010/main" val="2020722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3F3FA-A0F5-F245-8222-2D3BC0E00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AC0FC7-9C2A-E945-8103-56277126A5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6BFF7-461A-3C48-BAC1-76D94D5C4B3B}"/>
              </a:ext>
            </a:extLst>
          </p:cNvPr>
          <p:cNvSpPr>
            <a:spLocks noGrp="1"/>
          </p:cNvSpPr>
          <p:nvPr>
            <p:ph type="dt" sz="half" idx="10"/>
          </p:nvPr>
        </p:nvSpPr>
        <p:spPr/>
        <p:txBody>
          <a:bodyPr/>
          <a:lstStyle/>
          <a:p>
            <a:fld id="{39999C45-099A-8F4A-84F5-F3268ECF2E87}" type="datetimeFigureOut">
              <a:rPr lang="en-US" smtClean="0"/>
              <a:t>11/18/24</a:t>
            </a:fld>
            <a:endParaRPr lang="en-US"/>
          </a:p>
        </p:txBody>
      </p:sp>
      <p:sp>
        <p:nvSpPr>
          <p:cNvPr id="5" name="Footer Placeholder 4">
            <a:extLst>
              <a:ext uri="{FF2B5EF4-FFF2-40B4-BE49-F238E27FC236}">
                <a16:creationId xmlns:a16="http://schemas.microsoft.com/office/drawing/2014/main" id="{8BAD6D5C-AEE9-9442-ACE1-A12815D1F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243DC-D4D8-C04E-A06E-A9507A8BC6FE}"/>
              </a:ext>
            </a:extLst>
          </p:cNvPr>
          <p:cNvSpPr>
            <a:spLocks noGrp="1"/>
          </p:cNvSpPr>
          <p:nvPr>
            <p:ph type="sldNum" sz="quarter" idx="12"/>
          </p:nvPr>
        </p:nvSpPr>
        <p:spPr/>
        <p:txBody>
          <a:bodyPr/>
          <a:lstStyle/>
          <a:p>
            <a:fld id="{24A4F717-134F-F243-ABEF-89A968424235}" type="slidenum">
              <a:rPr lang="en-US" smtClean="0"/>
              <a:t>‹#›</a:t>
            </a:fld>
            <a:endParaRPr lang="en-US"/>
          </a:p>
        </p:txBody>
      </p:sp>
    </p:spTree>
    <p:extLst>
      <p:ext uri="{BB962C8B-B14F-4D97-AF65-F5344CB8AC3E}">
        <p14:creationId xmlns:p14="http://schemas.microsoft.com/office/powerpoint/2010/main" val="3043426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0983-5C22-4449-82B4-7BEB952CFB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FFF31B-B3A2-F242-9FEC-DDC1578C83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33B5F6-44AA-014F-A720-B75B07A439EC}"/>
              </a:ext>
            </a:extLst>
          </p:cNvPr>
          <p:cNvSpPr>
            <a:spLocks noGrp="1"/>
          </p:cNvSpPr>
          <p:nvPr>
            <p:ph type="dt" sz="half" idx="10"/>
          </p:nvPr>
        </p:nvSpPr>
        <p:spPr/>
        <p:txBody>
          <a:bodyPr/>
          <a:lstStyle/>
          <a:p>
            <a:fld id="{39999C45-099A-8F4A-84F5-F3268ECF2E87}" type="datetimeFigureOut">
              <a:rPr lang="en-US" smtClean="0"/>
              <a:t>11/18/24</a:t>
            </a:fld>
            <a:endParaRPr lang="en-US"/>
          </a:p>
        </p:txBody>
      </p:sp>
      <p:sp>
        <p:nvSpPr>
          <p:cNvPr id="5" name="Footer Placeholder 4">
            <a:extLst>
              <a:ext uri="{FF2B5EF4-FFF2-40B4-BE49-F238E27FC236}">
                <a16:creationId xmlns:a16="http://schemas.microsoft.com/office/drawing/2014/main" id="{6F91F86A-FCE5-D64E-9CE4-47C7C42449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F0644-D475-7A4E-A9AE-6544ACBD1219}"/>
              </a:ext>
            </a:extLst>
          </p:cNvPr>
          <p:cNvSpPr>
            <a:spLocks noGrp="1"/>
          </p:cNvSpPr>
          <p:nvPr>
            <p:ph type="sldNum" sz="quarter" idx="12"/>
          </p:nvPr>
        </p:nvSpPr>
        <p:spPr/>
        <p:txBody>
          <a:bodyPr/>
          <a:lstStyle/>
          <a:p>
            <a:fld id="{24A4F717-134F-F243-ABEF-89A968424235}" type="slidenum">
              <a:rPr lang="en-US" smtClean="0"/>
              <a:t>‹#›</a:t>
            </a:fld>
            <a:endParaRPr lang="en-US"/>
          </a:p>
        </p:txBody>
      </p:sp>
    </p:spTree>
    <p:extLst>
      <p:ext uri="{BB962C8B-B14F-4D97-AF65-F5344CB8AC3E}">
        <p14:creationId xmlns:p14="http://schemas.microsoft.com/office/powerpoint/2010/main" val="196894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3F0B-3F44-3040-A917-BBF4FF20E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48486E-5D7A-D34D-B812-118EA2E17B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BF40ED-F605-2F49-B2A9-23E352B170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CA83B8-6CE0-5245-90A8-6CC1BBD40246}"/>
              </a:ext>
            </a:extLst>
          </p:cNvPr>
          <p:cNvSpPr>
            <a:spLocks noGrp="1"/>
          </p:cNvSpPr>
          <p:nvPr>
            <p:ph type="dt" sz="half" idx="10"/>
          </p:nvPr>
        </p:nvSpPr>
        <p:spPr/>
        <p:txBody>
          <a:bodyPr/>
          <a:lstStyle/>
          <a:p>
            <a:fld id="{39999C45-099A-8F4A-84F5-F3268ECF2E87}" type="datetimeFigureOut">
              <a:rPr lang="en-US" smtClean="0"/>
              <a:t>11/18/24</a:t>
            </a:fld>
            <a:endParaRPr lang="en-US"/>
          </a:p>
        </p:txBody>
      </p:sp>
      <p:sp>
        <p:nvSpPr>
          <p:cNvPr id="6" name="Footer Placeholder 5">
            <a:extLst>
              <a:ext uri="{FF2B5EF4-FFF2-40B4-BE49-F238E27FC236}">
                <a16:creationId xmlns:a16="http://schemas.microsoft.com/office/drawing/2014/main" id="{F6AA029C-B317-894C-813E-555FA27B7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5077A2-A087-5D48-8F81-EFC6ED734073}"/>
              </a:ext>
            </a:extLst>
          </p:cNvPr>
          <p:cNvSpPr>
            <a:spLocks noGrp="1"/>
          </p:cNvSpPr>
          <p:nvPr>
            <p:ph type="sldNum" sz="quarter" idx="12"/>
          </p:nvPr>
        </p:nvSpPr>
        <p:spPr/>
        <p:txBody>
          <a:bodyPr/>
          <a:lstStyle/>
          <a:p>
            <a:fld id="{24A4F717-134F-F243-ABEF-89A968424235}" type="slidenum">
              <a:rPr lang="en-US" smtClean="0"/>
              <a:t>‹#›</a:t>
            </a:fld>
            <a:endParaRPr lang="en-US"/>
          </a:p>
        </p:txBody>
      </p:sp>
    </p:spTree>
    <p:extLst>
      <p:ext uri="{BB962C8B-B14F-4D97-AF65-F5344CB8AC3E}">
        <p14:creationId xmlns:p14="http://schemas.microsoft.com/office/powerpoint/2010/main" val="2522396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2DD5-128B-8B46-9F82-FFA3255656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A7C287-FCEF-5946-A165-6708F010EF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9E8759-82EE-284C-80ED-4810FD09A9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76CC68-337B-E04D-8C92-4E63C1C93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2DB018-3647-2549-B0D7-ACE27F4926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1B730F-0ABA-2747-B020-D9527948EDF6}"/>
              </a:ext>
            </a:extLst>
          </p:cNvPr>
          <p:cNvSpPr>
            <a:spLocks noGrp="1"/>
          </p:cNvSpPr>
          <p:nvPr>
            <p:ph type="dt" sz="half" idx="10"/>
          </p:nvPr>
        </p:nvSpPr>
        <p:spPr/>
        <p:txBody>
          <a:bodyPr/>
          <a:lstStyle/>
          <a:p>
            <a:fld id="{39999C45-099A-8F4A-84F5-F3268ECF2E87}" type="datetimeFigureOut">
              <a:rPr lang="en-US" smtClean="0"/>
              <a:t>11/18/24</a:t>
            </a:fld>
            <a:endParaRPr lang="en-US"/>
          </a:p>
        </p:txBody>
      </p:sp>
      <p:sp>
        <p:nvSpPr>
          <p:cNvPr id="8" name="Footer Placeholder 7">
            <a:extLst>
              <a:ext uri="{FF2B5EF4-FFF2-40B4-BE49-F238E27FC236}">
                <a16:creationId xmlns:a16="http://schemas.microsoft.com/office/drawing/2014/main" id="{915D0992-DC3B-5E48-8E01-3E276F50E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3D9963-B6A6-6945-9191-BEAC8DD1E5B4}"/>
              </a:ext>
            </a:extLst>
          </p:cNvPr>
          <p:cNvSpPr>
            <a:spLocks noGrp="1"/>
          </p:cNvSpPr>
          <p:nvPr>
            <p:ph type="sldNum" sz="quarter" idx="12"/>
          </p:nvPr>
        </p:nvSpPr>
        <p:spPr/>
        <p:txBody>
          <a:bodyPr/>
          <a:lstStyle/>
          <a:p>
            <a:fld id="{24A4F717-134F-F243-ABEF-89A968424235}" type="slidenum">
              <a:rPr lang="en-US" smtClean="0"/>
              <a:t>‹#›</a:t>
            </a:fld>
            <a:endParaRPr lang="en-US"/>
          </a:p>
        </p:txBody>
      </p:sp>
    </p:spTree>
    <p:extLst>
      <p:ext uri="{BB962C8B-B14F-4D97-AF65-F5344CB8AC3E}">
        <p14:creationId xmlns:p14="http://schemas.microsoft.com/office/powerpoint/2010/main" val="1656981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BC35-1624-1846-92DA-AA3850F8F7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258F6B-9024-6041-85D5-6E7AC9922E26}"/>
              </a:ext>
            </a:extLst>
          </p:cNvPr>
          <p:cNvSpPr>
            <a:spLocks noGrp="1"/>
          </p:cNvSpPr>
          <p:nvPr>
            <p:ph type="dt" sz="half" idx="10"/>
          </p:nvPr>
        </p:nvSpPr>
        <p:spPr/>
        <p:txBody>
          <a:bodyPr/>
          <a:lstStyle/>
          <a:p>
            <a:fld id="{39999C45-099A-8F4A-84F5-F3268ECF2E87}" type="datetimeFigureOut">
              <a:rPr lang="en-US" smtClean="0"/>
              <a:t>11/18/24</a:t>
            </a:fld>
            <a:endParaRPr lang="en-US"/>
          </a:p>
        </p:txBody>
      </p:sp>
      <p:sp>
        <p:nvSpPr>
          <p:cNvPr id="4" name="Footer Placeholder 3">
            <a:extLst>
              <a:ext uri="{FF2B5EF4-FFF2-40B4-BE49-F238E27FC236}">
                <a16:creationId xmlns:a16="http://schemas.microsoft.com/office/drawing/2014/main" id="{5ACA3CC9-40B2-5C45-95F2-0236CCAA6C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6B8F5B-2DEC-984F-B1CB-5CF323143693}"/>
              </a:ext>
            </a:extLst>
          </p:cNvPr>
          <p:cNvSpPr>
            <a:spLocks noGrp="1"/>
          </p:cNvSpPr>
          <p:nvPr>
            <p:ph type="sldNum" sz="quarter" idx="12"/>
          </p:nvPr>
        </p:nvSpPr>
        <p:spPr/>
        <p:txBody>
          <a:bodyPr/>
          <a:lstStyle/>
          <a:p>
            <a:fld id="{24A4F717-134F-F243-ABEF-89A968424235}" type="slidenum">
              <a:rPr lang="en-US" smtClean="0"/>
              <a:t>‹#›</a:t>
            </a:fld>
            <a:endParaRPr lang="en-US"/>
          </a:p>
        </p:txBody>
      </p:sp>
    </p:spTree>
    <p:extLst>
      <p:ext uri="{BB962C8B-B14F-4D97-AF65-F5344CB8AC3E}">
        <p14:creationId xmlns:p14="http://schemas.microsoft.com/office/powerpoint/2010/main" val="1100228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BD87C-E4D0-4F43-AC57-1BA079FF5DCD}"/>
              </a:ext>
            </a:extLst>
          </p:cNvPr>
          <p:cNvSpPr>
            <a:spLocks noGrp="1"/>
          </p:cNvSpPr>
          <p:nvPr>
            <p:ph type="dt" sz="half" idx="10"/>
          </p:nvPr>
        </p:nvSpPr>
        <p:spPr/>
        <p:txBody>
          <a:bodyPr/>
          <a:lstStyle/>
          <a:p>
            <a:fld id="{39999C45-099A-8F4A-84F5-F3268ECF2E87}" type="datetimeFigureOut">
              <a:rPr lang="en-US" smtClean="0"/>
              <a:t>11/18/24</a:t>
            </a:fld>
            <a:endParaRPr lang="en-US"/>
          </a:p>
        </p:txBody>
      </p:sp>
      <p:sp>
        <p:nvSpPr>
          <p:cNvPr id="3" name="Footer Placeholder 2">
            <a:extLst>
              <a:ext uri="{FF2B5EF4-FFF2-40B4-BE49-F238E27FC236}">
                <a16:creationId xmlns:a16="http://schemas.microsoft.com/office/drawing/2014/main" id="{99A24D89-2EDD-2F4B-9B7D-A1273D073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21DA11-EFCE-5D4C-BFEF-2D8189923080}"/>
              </a:ext>
            </a:extLst>
          </p:cNvPr>
          <p:cNvSpPr>
            <a:spLocks noGrp="1"/>
          </p:cNvSpPr>
          <p:nvPr>
            <p:ph type="sldNum" sz="quarter" idx="12"/>
          </p:nvPr>
        </p:nvSpPr>
        <p:spPr/>
        <p:txBody>
          <a:bodyPr/>
          <a:lstStyle/>
          <a:p>
            <a:fld id="{24A4F717-134F-F243-ABEF-89A968424235}" type="slidenum">
              <a:rPr lang="en-US" smtClean="0"/>
              <a:t>‹#›</a:t>
            </a:fld>
            <a:endParaRPr lang="en-US"/>
          </a:p>
        </p:txBody>
      </p:sp>
    </p:spTree>
    <p:extLst>
      <p:ext uri="{BB962C8B-B14F-4D97-AF65-F5344CB8AC3E}">
        <p14:creationId xmlns:p14="http://schemas.microsoft.com/office/powerpoint/2010/main" val="3121964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54D10-5FE7-AE4A-8C72-02DAD70C03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DC7B2D-727B-6543-906B-C49463C8E0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6B5A5A-7039-5942-A4EE-1AFAB704F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85DCA7-DC31-4E43-B646-C24E04F2F2D7}"/>
              </a:ext>
            </a:extLst>
          </p:cNvPr>
          <p:cNvSpPr>
            <a:spLocks noGrp="1"/>
          </p:cNvSpPr>
          <p:nvPr>
            <p:ph type="dt" sz="half" idx="10"/>
          </p:nvPr>
        </p:nvSpPr>
        <p:spPr/>
        <p:txBody>
          <a:bodyPr/>
          <a:lstStyle/>
          <a:p>
            <a:fld id="{39999C45-099A-8F4A-84F5-F3268ECF2E87}" type="datetimeFigureOut">
              <a:rPr lang="en-US" smtClean="0"/>
              <a:t>11/18/24</a:t>
            </a:fld>
            <a:endParaRPr lang="en-US"/>
          </a:p>
        </p:txBody>
      </p:sp>
      <p:sp>
        <p:nvSpPr>
          <p:cNvPr id="6" name="Footer Placeholder 5">
            <a:extLst>
              <a:ext uri="{FF2B5EF4-FFF2-40B4-BE49-F238E27FC236}">
                <a16:creationId xmlns:a16="http://schemas.microsoft.com/office/drawing/2014/main" id="{279D8530-3A9B-BB47-9DCE-A55880A5C2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E5BD3-0756-3A44-920C-BB76D4F248CC}"/>
              </a:ext>
            </a:extLst>
          </p:cNvPr>
          <p:cNvSpPr>
            <a:spLocks noGrp="1"/>
          </p:cNvSpPr>
          <p:nvPr>
            <p:ph type="sldNum" sz="quarter" idx="12"/>
          </p:nvPr>
        </p:nvSpPr>
        <p:spPr/>
        <p:txBody>
          <a:bodyPr/>
          <a:lstStyle/>
          <a:p>
            <a:fld id="{24A4F717-134F-F243-ABEF-89A968424235}" type="slidenum">
              <a:rPr lang="en-US" smtClean="0"/>
              <a:t>‹#›</a:t>
            </a:fld>
            <a:endParaRPr lang="en-US"/>
          </a:p>
        </p:txBody>
      </p:sp>
    </p:spTree>
    <p:extLst>
      <p:ext uri="{BB962C8B-B14F-4D97-AF65-F5344CB8AC3E}">
        <p14:creationId xmlns:p14="http://schemas.microsoft.com/office/powerpoint/2010/main" val="3079411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ADADC-0489-5446-89FD-CF52CE1F8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844D33-640C-F747-BFC2-12150F00FB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581E52-780B-9443-B728-EFFB30397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F55C78-088D-BB42-B562-A52CAAE24D0F}"/>
              </a:ext>
            </a:extLst>
          </p:cNvPr>
          <p:cNvSpPr>
            <a:spLocks noGrp="1"/>
          </p:cNvSpPr>
          <p:nvPr>
            <p:ph type="dt" sz="half" idx="10"/>
          </p:nvPr>
        </p:nvSpPr>
        <p:spPr/>
        <p:txBody>
          <a:bodyPr/>
          <a:lstStyle/>
          <a:p>
            <a:fld id="{39999C45-099A-8F4A-84F5-F3268ECF2E87}" type="datetimeFigureOut">
              <a:rPr lang="en-US" smtClean="0"/>
              <a:t>11/18/24</a:t>
            </a:fld>
            <a:endParaRPr lang="en-US"/>
          </a:p>
        </p:txBody>
      </p:sp>
      <p:sp>
        <p:nvSpPr>
          <p:cNvPr id="6" name="Footer Placeholder 5">
            <a:extLst>
              <a:ext uri="{FF2B5EF4-FFF2-40B4-BE49-F238E27FC236}">
                <a16:creationId xmlns:a16="http://schemas.microsoft.com/office/drawing/2014/main" id="{822E2058-71E0-4D4A-98AE-75AAA43EA2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E66EF2-2969-4742-97F0-1662E1EC341D}"/>
              </a:ext>
            </a:extLst>
          </p:cNvPr>
          <p:cNvSpPr>
            <a:spLocks noGrp="1"/>
          </p:cNvSpPr>
          <p:nvPr>
            <p:ph type="sldNum" sz="quarter" idx="12"/>
          </p:nvPr>
        </p:nvSpPr>
        <p:spPr/>
        <p:txBody>
          <a:bodyPr/>
          <a:lstStyle/>
          <a:p>
            <a:fld id="{24A4F717-134F-F243-ABEF-89A968424235}" type="slidenum">
              <a:rPr lang="en-US" smtClean="0"/>
              <a:t>‹#›</a:t>
            </a:fld>
            <a:endParaRPr lang="en-US"/>
          </a:p>
        </p:txBody>
      </p:sp>
    </p:spTree>
    <p:extLst>
      <p:ext uri="{BB962C8B-B14F-4D97-AF65-F5344CB8AC3E}">
        <p14:creationId xmlns:p14="http://schemas.microsoft.com/office/powerpoint/2010/main" val="343049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B4A5DB-450D-4C4D-9D35-42EAEFD911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9D171-7340-1E4B-8AFD-2F49656B54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EAE99-B5A9-9A4D-955B-E5C91F5256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999C45-099A-8F4A-84F5-F3268ECF2E87}" type="datetimeFigureOut">
              <a:rPr lang="en-US" smtClean="0"/>
              <a:t>11/18/24</a:t>
            </a:fld>
            <a:endParaRPr lang="en-US"/>
          </a:p>
        </p:txBody>
      </p:sp>
      <p:sp>
        <p:nvSpPr>
          <p:cNvPr id="5" name="Footer Placeholder 4">
            <a:extLst>
              <a:ext uri="{FF2B5EF4-FFF2-40B4-BE49-F238E27FC236}">
                <a16:creationId xmlns:a16="http://schemas.microsoft.com/office/drawing/2014/main" id="{26BCFCE5-DEBF-0C48-86E9-7B4222A09F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DAA876-02F3-9B49-A1BB-D1683A947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4F717-134F-F243-ABEF-89A968424235}" type="slidenum">
              <a:rPr lang="en-US" smtClean="0"/>
              <a:t>‹#›</a:t>
            </a:fld>
            <a:endParaRPr lang="en-US"/>
          </a:p>
        </p:txBody>
      </p:sp>
    </p:spTree>
    <p:extLst>
      <p:ext uri="{BB962C8B-B14F-4D97-AF65-F5344CB8AC3E}">
        <p14:creationId xmlns:p14="http://schemas.microsoft.com/office/powerpoint/2010/main" val="2188736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www.linkedin.com/in/shaquilleobomeghie" TargetMode="External"/><Relationship Id="rId3" Type="http://schemas.openxmlformats.org/officeDocument/2006/relationships/image" Target="../media/image17.png"/><Relationship Id="rId7" Type="http://schemas.openxmlformats.org/officeDocument/2006/relationships/image" Target="../media/image20.svg"/><Relationship Id="rId2" Type="http://schemas.openxmlformats.org/officeDocument/2006/relationships/hyperlink" Target="https://github.com/ShaquilleJulien/ClimateWins"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mailto:shaquilleobomeghie@gmail.com" TargetMode="External"/><Relationship Id="rId10" Type="http://schemas.openxmlformats.org/officeDocument/2006/relationships/image" Target="../media/image22.svg"/><Relationship Id="rId4" Type="http://schemas.openxmlformats.org/officeDocument/2006/relationships/image" Target="../media/image18.sv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BD6F2-2A43-3645-BB45-249653625BBB}"/>
              </a:ext>
            </a:extLst>
          </p:cNvPr>
          <p:cNvPicPr>
            <a:picLocks noChangeAspect="1"/>
          </p:cNvPicPr>
          <p:nvPr/>
        </p:nvPicPr>
        <p:blipFill>
          <a:blip r:embed="rId2"/>
          <a:stretch>
            <a:fillRect/>
          </a:stretch>
        </p:blipFill>
        <p:spPr>
          <a:xfrm>
            <a:off x="782605" y="228599"/>
            <a:ext cx="10909332" cy="6136499"/>
          </a:xfrm>
          <a:prstGeom prst="rect">
            <a:avLst/>
          </a:prstGeom>
        </p:spPr>
      </p:pic>
      <p:sp>
        <p:nvSpPr>
          <p:cNvPr id="2" name="Title 1">
            <a:extLst>
              <a:ext uri="{FF2B5EF4-FFF2-40B4-BE49-F238E27FC236}">
                <a16:creationId xmlns:a16="http://schemas.microsoft.com/office/drawing/2014/main" id="{559DF6F0-3307-1140-8FC2-43CE0A164E3E}"/>
              </a:ext>
            </a:extLst>
          </p:cNvPr>
          <p:cNvSpPr>
            <a:spLocks noGrp="1"/>
          </p:cNvSpPr>
          <p:nvPr>
            <p:ph type="ctrTitle"/>
          </p:nvPr>
        </p:nvSpPr>
        <p:spPr>
          <a:xfrm>
            <a:off x="1524000" y="1448612"/>
            <a:ext cx="9144000" cy="2387600"/>
          </a:xfrm>
        </p:spPr>
        <p:txBody>
          <a:bodyPr>
            <a:normAutofit fontScale="90000"/>
          </a:bodyPr>
          <a:lstStyle/>
          <a:p>
            <a:r>
              <a:rPr lang="en-US" b="1" dirty="0">
                <a:latin typeface="Satoshi Medium Italic" pitchFamily="2" charset="77"/>
              </a:rPr>
              <a:t>Using Machine Learning for Weather Prediction with </a:t>
            </a:r>
            <a:r>
              <a:rPr lang="en-US" b="1" dirty="0" err="1">
                <a:latin typeface="Satoshi Medium Italic" pitchFamily="2" charset="77"/>
              </a:rPr>
              <a:t>ClimateWin</a:t>
            </a:r>
            <a:endParaRPr lang="en-US" b="1" dirty="0">
              <a:latin typeface="Satoshi Medium Italic" pitchFamily="2" charset="77"/>
            </a:endParaRPr>
          </a:p>
        </p:txBody>
      </p:sp>
      <p:sp>
        <p:nvSpPr>
          <p:cNvPr id="3" name="Subtitle 2">
            <a:extLst>
              <a:ext uri="{FF2B5EF4-FFF2-40B4-BE49-F238E27FC236}">
                <a16:creationId xmlns:a16="http://schemas.microsoft.com/office/drawing/2014/main" id="{4035AC34-6D7E-1349-8356-CDABF1E5A2C3}"/>
              </a:ext>
            </a:extLst>
          </p:cNvPr>
          <p:cNvSpPr>
            <a:spLocks noGrp="1"/>
          </p:cNvSpPr>
          <p:nvPr>
            <p:ph type="subTitle" idx="1"/>
          </p:nvPr>
        </p:nvSpPr>
        <p:spPr>
          <a:xfrm>
            <a:off x="1524000" y="3836212"/>
            <a:ext cx="9144000" cy="1655762"/>
          </a:xfrm>
        </p:spPr>
        <p:txBody>
          <a:bodyPr>
            <a:normAutofit/>
          </a:bodyPr>
          <a:lstStyle/>
          <a:p>
            <a:pPr>
              <a:spcBef>
                <a:spcPts val="0"/>
              </a:spcBef>
            </a:pPr>
            <a:r>
              <a:rPr lang="en-US" sz="2000" dirty="0">
                <a:latin typeface="Satoshi" pitchFamily="2" charset="77"/>
              </a:rPr>
              <a:t>Shaquille </a:t>
            </a:r>
            <a:r>
              <a:rPr lang="en-US" sz="2000" dirty="0" err="1">
                <a:latin typeface="Satoshi" pitchFamily="2" charset="77"/>
              </a:rPr>
              <a:t>Obomeghie</a:t>
            </a:r>
            <a:r>
              <a:rPr lang="en-US" sz="2000" dirty="0">
                <a:latin typeface="Satoshi" pitchFamily="2" charset="77"/>
              </a:rPr>
              <a:t> </a:t>
            </a:r>
          </a:p>
          <a:p>
            <a:pPr>
              <a:spcBef>
                <a:spcPts val="0"/>
              </a:spcBef>
            </a:pPr>
            <a:r>
              <a:rPr lang="en-US" sz="2000" dirty="0">
                <a:latin typeface="Satoshi" pitchFamily="2" charset="77"/>
              </a:rPr>
              <a:t>November 2024</a:t>
            </a:r>
          </a:p>
        </p:txBody>
      </p:sp>
    </p:spTree>
    <p:extLst>
      <p:ext uri="{BB962C8B-B14F-4D97-AF65-F5344CB8AC3E}">
        <p14:creationId xmlns:p14="http://schemas.microsoft.com/office/powerpoint/2010/main" val="3380594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A9048E-0971-6D4A-960A-B76B1A0CBA72}"/>
              </a:ext>
            </a:extLst>
          </p:cNvPr>
          <p:cNvSpPr/>
          <p:nvPr/>
        </p:nvSpPr>
        <p:spPr>
          <a:xfrm>
            <a:off x="1033194" y="746062"/>
            <a:ext cx="2624436" cy="646331"/>
          </a:xfrm>
          <a:prstGeom prst="rect">
            <a:avLst/>
          </a:prstGeom>
        </p:spPr>
        <p:txBody>
          <a:bodyPr wrap="none">
            <a:spAutoFit/>
          </a:bodyPr>
          <a:lstStyle/>
          <a:p>
            <a:r>
              <a:rPr lang="en-US" sz="3600" b="1" u="sng" dirty="0">
                <a:solidFill>
                  <a:schemeClr val="accent1">
                    <a:lumMod val="75000"/>
                  </a:schemeClr>
                </a:solidFill>
                <a:latin typeface="Satoshi" pitchFamily="2" charset="77"/>
              </a:rPr>
              <a:t>Application</a:t>
            </a:r>
            <a:endParaRPr lang="en-US" sz="3600" dirty="0">
              <a:solidFill>
                <a:schemeClr val="accent1">
                  <a:lumMod val="75000"/>
                </a:schemeClr>
              </a:solidFill>
            </a:endParaRPr>
          </a:p>
        </p:txBody>
      </p:sp>
      <p:pic>
        <p:nvPicPr>
          <p:cNvPr id="2050" name="Picture 2">
            <a:extLst>
              <a:ext uri="{FF2B5EF4-FFF2-40B4-BE49-F238E27FC236}">
                <a16:creationId xmlns:a16="http://schemas.microsoft.com/office/drawing/2014/main" id="{938D13D4-7F28-1444-B014-763601BCC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194" y="1624232"/>
            <a:ext cx="3963349" cy="32207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83886B-50DF-484D-B530-BCC81D9FAA25}"/>
              </a:ext>
            </a:extLst>
          </p:cNvPr>
          <p:cNvSpPr txBox="1"/>
          <p:nvPr/>
        </p:nvSpPr>
        <p:spPr>
          <a:xfrm>
            <a:off x="951581" y="5134462"/>
            <a:ext cx="3963348" cy="1107996"/>
          </a:xfrm>
          <a:prstGeom prst="rect">
            <a:avLst/>
          </a:prstGeom>
          <a:noFill/>
        </p:spPr>
        <p:txBody>
          <a:bodyPr wrap="square" rtlCol="0">
            <a:spAutoFit/>
          </a:bodyPr>
          <a:lstStyle/>
          <a:p>
            <a:pPr marL="285750" indent="-285750">
              <a:buFontTx/>
              <a:buChar char="-"/>
            </a:pPr>
            <a:r>
              <a:rPr lang="en-US" sz="1600" dirty="0">
                <a:latin typeface="Satoshi" pitchFamily="2" charset="77"/>
              </a:rPr>
              <a:t>This score shows the score of feature importance and its prominence in various. </a:t>
            </a:r>
          </a:p>
          <a:p>
            <a:pPr marL="285750" indent="-285750">
              <a:buFontTx/>
              <a:buChar char="-"/>
            </a:pPr>
            <a:r>
              <a:rPr lang="en-US" sz="1600" dirty="0">
                <a:latin typeface="Satoshi" pitchFamily="2" charset="77"/>
              </a:rPr>
              <a:t>This was a 100% accuracy. </a:t>
            </a:r>
          </a:p>
        </p:txBody>
      </p:sp>
      <p:pic>
        <p:nvPicPr>
          <p:cNvPr id="2052" name="Picture 4">
            <a:extLst>
              <a:ext uri="{FF2B5EF4-FFF2-40B4-BE49-F238E27FC236}">
                <a16:creationId xmlns:a16="http://schemas.microsoft.com/office/drawing/2014/main" id="{D9E902BD-F19D-484D-B9C1-CFA0A9541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86" y="1566390"/>
            <a:ext cx="3652838" cy="325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05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74FE-FB95-4247-A320-0D73499A170D}"/>
              </a:ext>
            </a:extLst>
          </p:cNvPr>
          <p:cNvSpPr>
            <a:spLocks noGrp="1"/>
          </p:cNvSpPr>
          <p:nvPr>
            <p:ph type="title"/>
          </p:nvPr>
        </p:nvSpPr>
        <p:spPr>
          <a:xfrm>
            <a:off x="625928" y="250822"/>
            <a:ext cx="10515600" cy="1325563"/>
          </a:xfrm>
        </p:spPr>
        <p:txBody>
          <a:bodyPr>
            <a:normAutofit/>
          </a:bodyPr>
          <a:lstStyle/>
          <a:p>
            <a:r>
              <a:rPr lang="en-CA" sz="3200" b="1" u="sng" dirty="0">
                <a:solidFill>
                  <a:schemeClr val="accent1">
                    <a:lumMod val="75000"/>
                  </a:schemeClr>
                </a:solidFill>
                <a:latin typeface="Satoshi" pitchFamily="2" charset="77"/>
              </a:rPr>
              <a:t>Slide 3: Future Weather Generation and Climate Safety Mapping</a:t>
            </a:r>
            <a:endParaRPr lang="en-US" sz="3200" b="1" u="sng" dirty="0">
              <a:solidFill>
                <a:schemeClr val="accent1">
                  <a:lumMod val="75000"/>
                </a:schemeClr>
              </a:solidFill>
              <a:latin typeface="Satoshi" pitchFamily="2" charset="77"/>
            </a:endParaRPr>
          </a:p>
        </p:txBody>
      </p:sp>
      <p:sp>
        <p:nvSpPr>
          <p:cNvPr id="3" name="Content Placeholder 2">
            <a:extLst>
              <a:ext uri="{FF2B5EF4-FFF2-40B4-BE49-F238E27FC236}">
                <a16:creationId xmlns:a16="http://schemas.microsoft.com/office/drawing/2014/main" id="{6FE07345-8082-B841-A1FA-08AF98108D7E}"/>
              </a:ext>
            </a:extLst>
          </p:cNvPr>
          <p:cNvSpPr>
            <a:spLocks noGrp="1"/>
          </p:cNvSpPr>
          <p:nvPr>
            <p:ph idx="1"/>
          </p:nvPr>
        </p:nvSpPr>
        <p:spPr>
          <a:xfrm>
            <a:off x="625928" y="1563008"/>
            <a:ext cx="10940144" cy="5004026"/>
          </a:xfrm>
        </p:spPr>
        <p:txBody>
          <a:bodyPr>
            <a:normAutofit fontScale="92500" lnSpcReduction="20000"/>
          </a:bodyPr>
          <a:lstStyle/>
          <a:p>
            <a:pPr marL="0" indent="0">
              <a:buNone/>
            </a:pPr>
            <a:r>
              <a:rPr lang="en-CA" sz="1800" b="1" dirty="0">
                <a:latin typeface="Satoshi" pitchFamily="2" charset="77"/>
              </a:rPr>
              <a:t>Link to </a:t>
            </a:r>
            <a:r>
              <a:rPr lang="en-CA" sz="1800" b="1" dirty="0" err="1">
                <a:latin typeface="Satoshi" pitchFamily="2" charset="77"/>
              </a:rPr>
              <a:t>ClimateWins</a:t>
            </a:r>
            <a:r>
              <a:rPr lang="en-CA" sz="1800" b="1" dirty="0">
                <a:latin typeface="Satoshi" pitchFamily="2" charset="77"/>
              </a:rPr>
              <a:t> Goals</a:t>
            </a:r>
            <a:r>
              <a:rPr lang="en-CA" sz="1800" dirty="0">
                <a:latin typeface="Satoshi" pitchFamily="2" charset="77"/>
              </a:rPr>
              <a:t>:</a:t>
            </a:r>
          </a:p>
          <a:p>
            <a:pPr>
              <a:buFont typeface="Arial" panose="020B0604020202020204" pitchFamily="34" charset="0"/>
              <a:buChar char="•"/>
            </a:pPr>
            <a:r>
              <a:rPr lang="en-CA" sz="1800" dirty="0">
                <a:latin typeface="Satoshi" pitchFamily="2" charset="77"/>
              </a:rPr>
              <a:t>Generate possibilities for future weather conditions over the next 25–50 years based on current trends.</a:t>
            </a:r>
          </a:p>
          <a:p>
            <a:pPr>
              <a:buFont typeface="Arial" panose="020B0604020202020204" pitchFamily="34" charset="0"/>
              <a:buChar char="•"/>
            </a:pPr>
            <a:r>
              <a:rPr lang="en-CA" sz="1800" dirty="0">
                <a:latin typeface="Satoshi" pitchFamily="2" charset="77"/>
              </a:rPr>
              <a:t>Determine the safest places for people to live in Europe.</a:t>
            </a:r>
          </a:p>
          <a:p>
            <a:pPr marL="0" indent="0">
              <a:buNone/>
            </a:pPr>
            <a:endParaRPr lang="en-CA" sz="1800" dirty="0">
              <a:latin typeface="Satoshi" pitchFamily="2" charset="77"/>
            </a:endParaRPr>
          </a:p>
          <a:p>
            <a:pPr marL="0" indent="0">
              <a:buNone/>
            </a:pPr>
            <a:r>
              <a:rPr lang="en-CA" sz="1800" b="1" dirty="0">
                <a:latin typeface="Satoshi" pitchFamily="2" charset="77"/>
              </a:rPr>
              <a:t>Machine Learning Methods</a:t>
            </a:r>
            <a:r>
              <a:rPr lang="en-CA" sz="1800" dirty="0">
                <a:latin typeface="Satoshi" pitchFamily="2" charset="77"/>
              </a:rPr>
              <a:t>:</a:t>
            </a:r>
          </a:p>
          <a:p>
            <a:pPr>
              <a:buFont typeface="Arial" panose="020B0604020202020204" pitchFamily="34" charset="0"/>
              <a:buChar char="•"/>
            </a:pPr>
            <a:r>
              <a:rPr lang="en-CA" sz="1800" b="1" dirty="0">
                <a:latin typeface="Satoshi" pitchFamily="2" charset="77"/>
              </a:rPr>
              <a:t>Generative Adversarial Networks (GAN)</a:t>
            </a:r>
            <a:r>
              <a:rPr lang="en-CA" sz="1800" dirty="0">
                <a:latin typeface="Satoshi" pitchFamily="2" charset="77"/>
              </a:rPr>
              <a:t>: Generate realistic future weather scenarios by modelling changes based on historical trends and projections.</a:t>
            </a:r>
          </a:p>
          <a:p>
            <a:pPr>
              <a:buFont typeface="Arial" panose="020B0604020202020204" pitchFamily="34" charset="0"/>
              <a:buChar char="•"/>
            </a:pPr>
            <a:r>
              <a:rPr lang="en-CA" sz="1800" b="1" dirty="0">
                <a:latin typeface="Satoshi" pitchFamily="2" charset="77"/>
              </a:rPr>
              <a:t>CNN</a:t>
            </a:r>
            <a:r>
              <a:rPr lang="en-CA" sz="1800" dirty="0">
                <a:latin typeface="Satoshi" pitchFamily="2" charset="77"/>
              </a:rPr>
              <a:t>: Analyze simulated weather outputs to identify spatially safe or vulnerable areas.</a:t>
            </a:r>
          </a:p>
          <a:p>
            <a:pPr>
              <a:buFont typeface="Arial" panose="020B0604020202020204" pitchFamily="34" charset="0"/>
              <a:buChar char="•"/>
            </a:pPr>
            <a:r>
              <a:rPr lang="en-CA" sz="1800" b="1" dirty="0">
                <a:latin typeface="Satoshi" pitchFamily="2" charset="77"/>
              </a:rPr>
              <a:t>Random Forest</a:t>
            </a:r>
            <a:r>
              <a:rPr lang="en-CA" sz="1800" dirty="0">
                <a:latin typeface="Satoshi" pitchFamily="2" charset="77"/>
              </a:rPr>
              <a:t>: Evaluate the impact of generated scenarios on habitability and safety indicators.</a:t>
            </a:r>
          </a:p>
          <a:p>
            <a:pPr marL="0" indent="0">
              <a:buNone/>
            </a:pPr>
            <a:endParaRPr lang="en-CA" sz="1800" dirty="0">
              <a:latin typeface="Satoshi" pitchFamily="2" charset="77"/>
            </a:endParaRPr>
          </a:p>
          <a:p>
            <a:pPr marL="0" indent="0">
              <a:buNone/>
            </a:pPr>
            <a:r>
              <a:rPr lang="en-CA" sz="1800" b="1" dirty="0">
                <a:latin typeface="Satoshi" pitchFamily="2" charset="77"/>
              </a:rPr>
              <a:t>Data Needed</a:t>
            </a:r>
            <a:r>
              <a:rPr lang="en-CA" sz="1800" dirty="0">
                <a:latin typeface="Satoshi" pitchFamily="2" charset="77"/>
              </a:rPr>
              <a:t>:</a:t>
            </a:r>
          </a:p>
          <a:p>
            <a:pPr>
              <a:buFont typeface="Arial" panose="020B0604020202020204" pitchFamily="34" charset="0"/>
              <a:buChar char="•"/>
            </a:pPr>
            <a:r>
              <a:rPr lang="en-CA" sz="1800" dirty="0">
                <a:latin typeface="Satoshi" pitchFamily="2" charset="77"/>
              </a:rPr>
              <a:t>Current and historical climate data (temperature, extreme weather events, emissions).</a:t>
            </a:r>
          </a:p>
          <a:p>
            <a:pPr>
              <a:buFont typeface="Arial" panose="020B0604020202020204" pitchFamily="34" charset="0"/>
              <a:buChar char="•"/>
            </a:pPr>
            <a:r>
              <a:rPr lang="en-CA" sz="1800" dirty="0">
                <a:latin typeface="Satoshi" pitchFamily="2" charset="77"/>
              </a:rPr>
              <a:t>Future projections: Industrial, demographic, and urbanization trends.</a:t>
            </a:r>
          </a:p>
          <a:p>
            <a:pPr>
              <a:buFont typeface="Arial" panose="020B0604020202020204" pitchFamily="34" charset="0"/>
              <a:buChar char="•"/>
            </a:pPr>
            <a:r>
              <a:rPr lang="en-CA" sz="1800" dirty="0">
                <a:latin typeface="Satoshi" pitchFamily="2" charset="77"/>
              </a:rPr>
              <a:t>Socioeconomic data for evaluating livability and vulnerability.</a:t>
            </a:r>
          </a:p>
          <a:p>
            <a:pPr marL="0" indent="0">
              <a:buNone/>
            </a:pPr>
            <a:r>
              <a:rPr lang="en-CA" sz="1800" b="1" dirty="0">
                <a:latin typeface="Satoshi" pitchFamily="2" charset="77"/>
              </a:rPr>
              <a:t>Outcome</a:t>
            </a:r>
            <a:r>
              <a:rPr lang="en-CA" sz="1800" dirty="0">
                <a:latin typeface="Satoshi" pitchFamily="2" charset="77"/>
              </a:rPr>
              <a:t>:</a:t>
            </a:r>
          </a:p>
          <a:p>
            <a:pPr>
              <a:buFont typeface="Arial" panose="020B0604020202020204" pitchFamily="34" charset="0"/>
              <a:buChar char="•"/>
            </a:pPr>
            <a:r>
              <a:rPr lang="en-CA" sz="1800" dirty="0">
                <a:latin typeface="Satoshi" pitchFamily="2" charset="77"/>
              </a:rPr>
              <a:t>Predictive maps and recommendations highlight safe zones for habitation based on minimized risk of extreme weather, aiding policymakers and planners.</a:t>
            </a:r>
          </a:p>
          <a:p>
            <a:endParaRPr lang="en-US" sz="1600" dirty="0"/>
          </a:p>
        </p:txBody>
      </p:sp>
    </p:spTree>
    <p:extLst>
      <p:ext uri="{BB962C8B-B14F-4D97-AF65-F5344CB8AC3E}">
        <p14:creationId xmlns:p14="http://schemas.microsoft.com/office/powerpoint/2010/main" val="2461707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F95A1011-15DD-BF4D-924E-A5DBF748B479}"/>
              </a:ext>
            </a:extLst>
          </p:cNvPr>
          <p:cNvGraphicFramePr>
            <a:graphicFrameLocks noGrp="1"/>
          </p:cNvGraphicFramePr>
          <p:nvPr>
            <p:extLst>
              <p:ext uri="{D42A27DB-BD31-4B8C-83A1-F6EECF244321}">
                <p14:modId xmlns:p14="http://schemas.microsoft.com/office/powerpoint/2010/main" val="84856604"/>
              </p:ext>
            </p:extLst>
          </p:nvPr>
        </p:nvGraphicFramePr>
        <p:xfrm>
          <a:off x="375557" y="311452"/>
          <a:ext cx="11266716" cy="5893404"/>
        </p:xfrm>
        <a:graphic>
          <a:graphicData uri="http://schemas.openxmlformats.org/drawingml/2006/table">
            <a:tbl>
              <a:tblPr firstRow="1" bandRow="1">
                <a:tableStyleId>{0660B408-B3CF-4A94-85FC-2B1E0A45F4A2}</a:tableStyleId>
              </a:tblPr>
              <a:tblGrid>
                <a:gridCol w="2816679">
                  <a:extLst>
                    <a:ext uri="{9D8B030D-6E8A-4147-A177-3AD203B41FA5}">
                      <a16:colId xmlns:a16="http://schemas.microsoft.com/office/drawing/2014/main" val="707010233"/>
                    </a:ext>
                  </a:extLst>
                </a:gridCol>
                <a:gridCol w="2816679">
                  <a:extLst>
                    <a:ext uri="{9D8B030D-6E8A-4147-A177-3AD203B41FA5}">
                      <a16:colId xmlns:a16="http://schemas.microsoft.com/office/drawing/2014/main" val="2918205428"/>
                    </a:ext>
                  </a:extLst>
                </a:gridCol>
                <a:gridCol w="2816679">
                  <a:extLst>
                    <a:ext uri="{9D8B030D-6E8A-4147-A177-3AD203B41FA5}">
                      <a16:colId xmlns:a16="http://schemas.microsoft.com/office/drawing/2014/main" val="4039345749"/>
                    </a:ext>
                  </a:extLst>
                </a:gridCol>
                <a:gridCol w="2816679">
                  <a:extLst>
                    <a:ext uri="{9D8B030D-6E8A-4147-A177-3AD203B41FA5}">
                      <a16:colId xmlns:a16="http://schemas.microsoft.com/office/drawing/2014/main" val="3046571481"/>
                    </a:ext>
                  </a:extLst>
                </a:gridCol>
              </a:tblGrid>
              <a:tr h="533642">
                <a:tc>
                  <a:txBody>
                    <a:bodyPr/>
                    <a:lstStyle/>
                    <a:p>
                      <a:pPr algn="ctr"/>
                      <a:r>
                        <a:rPr lang="en-US" dirty="0"/>
                        <a:t>Thought Experiment </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dirty="0"/>
                        <a:t>Potential </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dirty="0"/>
                        <a:t>Key Algorithm </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dirty="0"/>
                        <a:t>Data Needed</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330314633"/>
                  </a:ext>
                </a:extLst>
              </a:tr>
              <a:tr h="1829622">
                <a:tc>
                  <a:txBody>
                    <a:bodyPr/>
                    <a:lstStyle/>
                    <a:p>
                      <a:r>
                        <a:rPr lang="en-CA" dirty="0"/>
                        <a:t>1. Discovering New Patterns in Historical Weather</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High: Provides a foundation for understanding long-term climate trends.</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Random Forest, CNN</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Historical weather data (1960–present), geographic data, emissions, and industrial activity trends.</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0326516"/>
                  </a:ext>
                </a:extLst>
              </a:tr>
              <a:tr h="1765070">
                <a:tc>
                  <a:txBody>
                    <a:bodyPr/>
                    <a:lstStyle/>
                    <a:p>
                      <a:r>
                        <a:rPr lang="en-CA" dirty="0"/>
                        <a:t>2. Identifying and Tracking Unusual Weather</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Medium-High: Critical for understanding and mitigating unusual climate phenomena.</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CNN, Random Forest</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Historical and real-time European weather data, anomaly criteria, and satellite imagery.</a:t>
                      </a:r>
                      <a:endParaRPr lang="en-US" dirty="0">
                        <a:latin typeface="Satoshi"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350066"/>
                  </a:ext>
                </a:extLst>
              </a:tr>
              <a:tr h="1765070">
                <a:tc>
                  <a:txBody>
                    <a:bodyPr/>
                    <a:lstStyle/>
                    <a:p>
                      <a:r>
                        <a:rPr lang="en-CA" dirty="0"/>
                        <a:t>3. Generating Future Weather Scenarios and Safety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Very High: Directly informs policy and planning for future climate resilience.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GAN, CNN, Random Forest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Current and historical weather data, future projections, socioeconomic and demographic data.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204395"/>
                  </a:ext>
                </a:extLst>
              </a:tr>
            </a:tbl>
          </a:graphicData>
        </a:graphic>
      </p:graphicFrame>
    </p:spTree>
    <p:extLst>
      <p:ext uri="{BB962C8B-B14F-4D97-AF65-F5344CB8AC3E}">
        <p14:creationId xmlns:p14="http://schemas.microsoft.com/office/powerpoint/2010/main" val="815528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DECA3-7C38-7942-85D3-59DE57FB7A27}"/>
              </a:ext>
            </a:extLst>
          </p:cNvPr>
          <p:cNvSpPr>
            <a:spLocks noGrp="1"/>
          </p:cNvSpPr>
          <p:nvPr>
            <p:ph type="title"/>
          </p:nvPr>
        </p:nvSpPr>
        <p:spPr/>
        <p:txBody>
          <a:bodyPr/>
          <a:lstStyle/>
          <a:p>
            <a:r>
              <a:rPr lang="en-US" b="1" u="sng" dirty="0">
                <a:solidFill>
                  <a:schemeClr val="accent1">
                    <a:lumMod val="75000"/>
                  </a:schemeClr>
                </a:solidFill>
                <a:latin typeface="Satoshi" pitchFamily="2" charset="77"/>
              </a:rPr>
              <a:t>Recommendations</a:t>
            </a:r>
          </a:p>
        </p:txBody>
      </p:sp>
      <p:sp>
        <p:nvSpPr>
          <p:cNvPr id="3" name="Content Placeholder 2">
            <a:extLst>
              <a:ext uri="{FF2B5EF4-FFF2-40B4-BE49-F238E27FC236}">
                <a16:creationId xmlns:a16="http://schemas.microsoft.com/office/drawing/2014/main" id="{007C3FD9-32E5-6644-91D2-B30A65BCB072}"/>
              </a:ext>
            </a:extLst>
          </p:cNvPr>
          <p:cNvSpPr>
            <a:spLocks noGrp="1"/>
          </p:cNvSpPr>
          <p:nvPr>
            <p:ph idx="1"/>
          </p:nvPr>
        </p:nvSpPr>
        <p:spPr>
          <a:xfrm>
            <a:off x="838200" y="1690688"/>
            <a:ext cx="10515600" cy="4351338"/>
          </a:xfrm>
        </p:spPr>
        <p:txBody>
          <a:bodyPr>
            <a:normAutofit/>
          </a:bodyPr>
          <a:lstStyle/>
          <a:p>
            <a:pPr marL="0" indent="0">
              <a:buNone/>
            </a:pPr>
            <a:r>
              <a:rPr lang="en-CA" sz="2000" b="1" dirty="0">
                <a:latin typeface="Satoshi" pitchFamily="2" charset="77"/>
              </a:rPr>
              <a:t>1. Prioritize Thought Experiment 3</a:t>
            </a:r>
            <a:r>
              <a:rPr lang="en-CA" sz="2000" dirty="0">
                <a:latin typeface="Satoshi" pitchFamily="2" charset="77"/>
              </a:rPr>
              <a:t>:</a:t>
            </a:r>
          </a:p>
          <a:p>
            <a:pPr>
              <a:buFont typeface="Arial" panose="020B0604020202020204" pitchFamily="34" charset="0"/>
              <a:buChar char="•"/>
            </a:pPr>
            <a:r>
              <a:rPr lang="en-CA" sz="2000" b="1" dirty="0">
                <a:latin typeface="Satoshi" pitchFamily="2" charset="77"/>
              </a:rPr>
              <a:t>Reason</a:t>
            </a:r>
            <a:r>
              <a:rPr lang="en-CA" sz="2000" dirty="0">
                <a:latin typeface="Satoshi" pitchFamily="2" charset="77"/>
              </a:rPr>
              <a:t>: Offers actionable insights for future planning and aligns closely with </a:t>
            </a:r>
            <a:r>
              <a:rPr lang="en-CA" sz="2000" dirty="0" err="1">
                <a:latin typeface="Satoshi" pitchFamily="2" charset="77"/>
              </a:rPr>
              <a:t>ClimateWins</a:t>
            </a:r>
            <a:r>
              <a:rPr lang="en-CA" sz="2000" dirty="0">
                <a:latin typeface="Satoshi" pitchFamily="2" charset="77"/>
              </a:rPr>
              <a:t>’ goals of future preparedness and safety.</a:t>
            </a:r>
          </a:p>
          <a:p>
            <a:pPr>
              <a:buFont typeface="Arial" panose="020B0604020202020204" pitchFamily="34" charset="0"/>
              <a:buChar char="•"/>
            </a:pPr>
            <a:r>
              <a:rPr lang="en-CA" sz="2000" b="1" dirty="0">
                <a:latin typeface="Satoshi" pitchFamily="2" charset="77"/>
              </a:rPr>
              <a:t>Value</a:t>
            </a:r>
            <a:r>
              <a:rPr lang="en-CA" sz="2000" dirty="0">
                <a:latin typeface="Satoshi" pitchFamily="2" charset="77"/>
              </a:rPr>
              <a:t>: Helps identify safe zones, aiding policy, urban planning, and climate adaptation strategies.</a:t>
            </a:r>
          </a:p>
          <a:p>
            <a:pPr marL="0" indent="0">
              <a:buNone/>
            </a:pPr>
            <a:r>
              <a:rPr lang="en-CA" sz="2000" b="1" dirty="0">
                <a:latin typeface="Satoshi" pitchFamily="2" charset="77"/>
              </a:rPr>
              <a:t>2. Support Thought Experiment 1 as a Foundational Study</a:t>
            </a:r>
            <a:r>
              <a:rPr lang="en-CA" sz="2000" dirty="0">
                <a:latin typeface="Satoshi" pitchFamily="2" charset="77"/>
              </a:rPr>
              <a:t>:</a:t>
            </a:r>
          </a:p>
          <a:p>
            <a:pPr>
              <a:buFont typeface="Arial" panose="020B0604020202020204" pitchFamily="34" charset="0"/>
              <a:buChar char="•"/>
            </a:pPr>
            <a:r>
              <a:rPr lang="en-CA" sz="2000" b="1" dirty="0">
                <a:latin typeface="Satoshi" pitchFamily="2" charset="77"/>
              </a:rPr>
              <a:t>Reason</a:t>
            </a:r>
            <a:r>
              <a:rPr lang="en-CA" sz="2000" dirty="0">
                <a:latin typeface="Satoshi" pitchFamily="2" charset="77"/>
              </a:rPr>
              <a:t>: Provides baseline insights into weather trends, critical for validating future projections.</a:t>
            </a:r>
          </a:p>
          <a:p>
            <a:pPr marL="0" indent="0">
              <a:buNone/>
            </a:pPr>
            <a:r>
              <a:rPr lang="en-CA" sz="2000" b="1" dirty="0">
                <a:latin typeface="Satoshi" pitchFamily="2" charset="77"/>
              </a:rPr>
              <a:t>3. Use Thought Experiment 2 for Short-Term Insights</a:t>
            </a:r>
            <a:r>
              <a:rPr lang="en-CA" sz="2000" dirty="0">
                <a:latin typeface="Satoshi" pitchFamily="2" charset="77"/>
              </a:rPr>
              <a:t>:</a:t>
            </a:r>
          </a:p>
          <a:p>
            <a:pPr>
              <a:buFont typeface="Arial" panose="020B0604020202020204" pitchFamily="34" charset="0"/>
              <a:buChar char="•"/>
            </a:pPr>
            <a:r>
              <a:rPr lang="en-CA" sz="2000" b="1" dirty="0">
                <a:latin typeface="Satoshi" pitchFamily="2" charset="77"/>
              </a:rPr>
              <a:t>Reason</a:t>
            </a:r>
            <a:r>
              <a:rPr lang="en-CA" sz="2000" dirty="0">
                <a:latin typeface="Satoshi" pitchFamily="2" charset="77"/>
              </a:rPr>
              <a:t>: Helps address current climate anomalies, which can provide immediate applications in mitigation strategies.</a:t>
            </a:r>
          </a:p>
          <a:p>
            <a:endParaRPr lang="en-US" sz="2000" dirty="0">
              <a:latin typeface="Satoshi" pitchFamily="2" charset="77"/>
            </a:endParaRPr>
          </a:p>
        </p:txBody>
      </p:sp>
    </p:spTree>
    <p:extLst>
      <p:ext uri="{BB962C8B-B14F-4D97-AF65-F5344CB8AC3E}">
        <p14:creationId xmlns:p14="http://schemas.microsoft.com/office/powerpoint/2010/main" val="163067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F0F31B-0046-D345-9857-DDA2CA981517}"/>
              </a:ext>
            </a:extLst>
          </p:cNvPr>
          <p:cNvSpPr txBox="1"/>
          <p:nvPr/>
        </p:nvSpPr>
        <p:spPr>
          <a:xfrm>
            <a:off x="3151415" y="2105561"/>
            <a:ext cx="5533887" cy="1323439"/>
          </a:xfrm>
          <a:prstGeom prst="rect">
            <a:avLst/>
          </a:prstGeom>
          <a:noFill/>
        </p:spPr>
        <p:txBody>
          <a:bodyPr wrap="none" rtlCol="0">
            <a:spAutoFit/>
          </a:bodyPr>
          <a:lstStyle/>
          <a:p>
            <a:r>
              <a:rPr lang="en-US" sz="8000" b="1" dirty="0">
                <a:latin typeface="Satoshi" pitchFamily="2" charset="77"/>
              </a:rPr>
              <a:t>Thank You </a:t>
            </a:r>
          </a:p>
        </p:txBody>
      </p:sp>
      <p:pic>
        <p:nvPicPr>
          <p:cNvPr id="6" name="Graphic 5">
            <a:hlinkClick r:id="rId2"/>
            <a:extLst>
              <a:ext uri="{FF2B5EF4-FFF2-40B4-BE49-F238E27FC236}">
                <a16:creationId xmlns:a16="http://schemas.microsoft.com/office/drawing/2014/main" id="{F9BAF9F3-D310-AD42-942A-B9D9B87A34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9772" y="3618002"/>
            <a:ext cx="839698" cy="839698"/>
          </a:xfrm>
          <a:prstGeom prst="rect">
            <a:avLst/>
          </a:prstGeom>
        </p:spPr>
      </p:pic>
      <p:pic>
        <p:nvPicPr>
          <p:cNvPr id="8" name="Graphic 7">
            <a:hlinkClick r:id="rId5"/>
            <a:extLst>
              <a:ext uri="{FF2B5EF4-FFF2-40B4-BE49-F238E27FC236}">
                <a16:creationId xmlns:a16="http://schemas.microsoft.com/office/drawing/2014/main" id="{15316E8F-061C-5443-9E85-A649C0EE50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44829" y="3706586"/>
            <a:ext cx="751114" cy="751114"/>
          </a:xfrm>
          <a:prstGeom prst="rect">
            <a:avLst/>
          </a:prstGeom>
        </p:spPr>
      </p:pic>
      <p:pic>
        <p:nvPicPr>
          <p:cNvPr id="10" name="Graphic 9">
            <a:hlinkClick r:id="rId8"/>
            <a:extLst>
              <a:ext uri="{FF2B5EF4-FFF2-40B4-BE49-F238E27FC236}">
                <a16:creationId xmlns:a16="http://schemas.microsoft.com/office/drawing/2014/main" id="{7B705F52-B7B6-7741-BD44-2987E5FE31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63441" y="3559628"/>
            <a:ext cx="1045029" cy="1045029"/>
          </a:xfrm>
          <a:prstGeom prst="rect">
            <a:avLst/>
          </a:prstGeom>
        </p:spPr>
      </p:pic>
      <p:sp>
        <p:nvSpPr>
          <p:cNvPr id="11" name="TextBox 10">
            <a:extLst>
              <a:ext uri="{FF2B5EF4-FFF2-40B4-BE49-F238E27FC236}">
                <a16:creationId xmlns:a16="http://schemas.microsoft.com/office/drawing/2014/main" id="{4AC52C07-6997-3D48-B6EC-9407C8D80B0A}"/>
              </a:ext>
            </a:extLst>
          </p:cNvPr>
          <p:cNvSpPr txBox="1"/>
          <p:nvPr/>
        </p:nvSpPr>
        <p:spPr>
          <a:xfrm>
            <a:off x="3639772" y="4462036"/>
            <a:ext cx="869149" cy="369332"/>
          </a:xfrm>
          <a:prstGeom prst="rect">
            <a:avLst/>
          </a:prstGeom>
          <a:noFill/>
        </p:spPr>
        <p:txBody>
          <a:bodyPr wrap="none" rtlCol="0">
            <a:spAutoFit/>
          </a:bodyPr>
          <a:lstStyle/>
          <a:p>
            <a:r>
              <a:rPr lang="en-US" dirty="0" err="1">
                <a:latin typeface="Satoshi" pitchFamily="2" charset="77"/>
                <a:hlinkClick r:id="rId2"/>
              </a:rPr>
              <a:t>Github</a:t>
            </a:r>
            <a:endParaRPr lang="en-US" dirty="0">
              <a:latin typeface="Satoshi" pitchFamily="2" charset="77"/>
            </a:endParaRPr>
          </a:p>
        </p:txBody>
      </p:sp>
      <p:sp>
        <p:nvSpPr>
          <p:cNvPr id="12" name="TextBox 11">
            <a:extLst>
              <a:ext uri="{FF2B5EF4-FFF2-40B4-BE49-F238E27FC236}">
                <a16:creationId xmlns:a16="http://schemas.microsoft.com/office/drawing/2014/main" id="{3560EB3B-CD1F-DB49-8BB8-BB7FE30C1D65}"/>
              </a:ext>
            </a:extLst>
          </p:cNvPr>
          <p:cNvSpPr txBox="1"/>
          <p:nvPr/>
        </p:nvSpPr>
        <p:spPr>
          <a:xfrm>
            <a:off x="5471572" y="4478365"/>
            <a:ext cx="732893" cy="369332"/>
          </a:xfrm>
          <a:prstGeom prst="rect">
            <a:avLst/>
          </a:prstGeom>
          <a:noFill/>
        </p:spPr>
        <p:txBody>
          <a:bodyPr wrap="none" rtlCol="0">
            <a:spAutoFit/>
          </a:bodyPr>
          <a:lstStyle/>
          <a:p>
            <a:r>
              <a:rPr lang="en-US" dirty="0">
                <a:latin typeface="Satoshi" pitchFamily="2" charset="77"/>
                <a:hlinkClick r:id="rId5"/>
              </a:rPr>
              <a:t>Email</a:t>
            </a:r>
            <a:endParaRPr lang="en-US" dirty="0">
              <a:latin typeface="Satoshi" pitchFamily="2" charset="77"/>
            </a:endParaRPr>
          </a:p>
        </p:txBody>
      </p:sp>
      <p:sp>
        <p:nvSpPr>
          <p:cNvPr id="13" name="TextBox 12">
            <a:extLst>
              <a:ext uri="{FF2B5EF4-FFF2-40B4-BE49-F238E27FC236}">
                <a16:creationId xmlns:a16="http://schemas.microsoft.com/office/drawing/2014/main" id="{D21A0A76-EA59-534A-B5D6-ED0E2D8AB637}"/>
              </a:ext>
            </a:extLst>
          </p:cNvPr>
          <p:cNvSpPr txBox="1"/>
          <p:nvPr/>
        </p:nvSpPr>
        <p:spPr>
          <a:xfrm>
            <a:off x="6900597" y="4511021"/>
            <a:ext cx="970715" cy="369332"/>
          </a:xfrm>
          <a:prstGeom prst="rect">
            <a:avLst/>
          </a:prstGeom>
          <a:noFill/>
        </p:spPr>
        <p:txBody>
          <a:bodyPr wrap="none" rtlCol="0">
            <a:spAutoFit/>
          </a:bodyPr>
          <a:lstStyle/>
          <a:p>
            <a:r>
              <a:rPr lang="en-US" dirty="0">
                <a:hlinkClick r:id="rId8"/>
              </a:rPr>
              <a:t>LinkedIn</a:t>
            </a:r>
            <a:endParaRPr lang="en-US" dirty="0"/>
          </a:p>
        </p:txBody>
      </p:sp>
    </p:spTree>
    <p:extLst>
      <p:ext uri="{BB962C8B-B14F-4D97-AF65-F5344CB8AC3E}">
        <p14:creationId xmlns:p14="http://schemas.microsoft.com/office/powerpoint/2010/main" val="13253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794B8E-565D-724C-A672-75F6966A0BAF}"/>
              </a:ext>
            </a:extLst>
          </p:cNvPr>
          <p:cNvPicPr>
            <a:picLocks noChangeAspect="1"/>
          </p:cNvPicPr>
          <p:nvPr/>
        </p:nvPicPr>
        <p:blipFill>
          <a:blip r:embed="rId2"/>
          <a:stretch>
            <a:fillRect/>
          </a:stretch>
        </p:blipFill>
        <p:spPr>
          <a:xfrm>
            <a:off x="8978328" y="-236101"/>
            <a:ext cx="3592650" cy="3592650"/>
          </a:xfrm>
          <a:prstGeom prst="rect">
            <a:avLst/>
          </a:prstGeom>
        </p:spPr>
      </p:pic>
      <p:sp>
        <p:nvSpPr>
          <p:cNvPr id="4" name="TextBox 3">
            <a:extLst>
              <a:ext uri="{FF2B5EF4-FFF2-40B4-BE49-F238E27FC236}">
                <a16:creationId xmlns:a16="http://schemas.microsoft.com/office/drawing/2014/main" id="{30FEFEF5-D28A-E841-9106-D787BDC9F677}"/>
              </a:ext>
            </a:extLst>
          </p:cNvPr>
          <p:cNvSpPr txBox="1"/>
          <p:nvPr/>
        </p:nvSpPr>
        <p:spPr>
          <a:xfrm>
            <a:off x="3929062" y="817424"/>
            <a:ext cx="3592650" cy="584775"/>
          </a:xfrm>
          <a:prstGeom prst="rect">
            <a:avLst/>
          </a:prstGeom>
          <a:noFill/>
        </p:spPr>
        <p:txBody>
          <a:bodyPr wrap="none" rtlCol="0">
            <a:spAutoFit/>
          </a:bodyPr>
          <a:lstStyle/>
          <a:p>
            <a:r>
              <a:rPr lang="en-US" sz="3200" b="1" u="sng" dirty="0">
                <a:solidFill>
                  <a:schemeClr val="accent1">
                    <a:lumMod val="75000"/>
                  </a:schemeClr>
                </a:solidFill>
                <a:latin typeface="Satoshi" pitchFamily="2" charset="77"/>
              </a:rPr>
              <a:t>Project Objective </a:t>
            </a:r>
          </a:p>
        </p:txBody>
      </p:sp>
      <p:sp>
        <p:nvSpPr>
          <p:cNvPr id="7" name="TextBox 6">
            <a:extLst>
              <a:ext uri="{FF2B5EF4-FFF2-40B4-BE49-F238E27FC236}">
                <a16:creationId xmlns:a16="http://schemas.microsoft.com/office/drawing/2014/main" id="{085A2735-5CD7-354E-AD2B-1B762D7B3B4E}"/>
              </a:ext>
            </a:extLst>
          </p:cNvPr>
          <p:cNvSpPr txBox="1"/>
          <p:nvPr/>
        </p:nvSpPr>
        <p:spPr>
          <a:xfrm>
            <a:off x="1428750" y="1560224"/>
            <a:ext cx="8386764" cy="1200329"/>
          </a:xfrm>
          <a:prstGeom prst="rect">
            <a:avLst/>
          </a:prstGeom>
          <a:noFill/>
        </p:spPr>
        <p:txBody>
          <a:bodyPr wrap="square" rtlCol="0">
            <a:spAutoFit/>
          </a:bodyPr>
          <a:lstStyle/>
          <a:p>
            <a:r>
              <a:rPr lang="en-US" dirty="0" err="1">
                <a:latin typeface="Satoshi" pitchFamily="2" charset="77"/>
              </a:rPr>
              <a:t>ClimateWin</a:t>
            </a:r>
            <a:r>
              <a:rPr lang="en-US" dirty="0">
                <a:latin typeface="Satoshi" pitchFamily="2" charset="77"/>
              </a:rPr>
              <a:t> is concerned with increased extreme weather events, especially in the last 10 to 20 years. </a:t>
            </a:r>
            <a:r>
              <a:rPr lang="en-US" dirty="0" err="1">
                <a:latin typeface="Satoshi" pitchFamily="2" charset="77"/>
              </a:rPr>
              <a:t>ClimateWin</a:t>
            </a:r>
            <a:r>
              <a:rPr lang="en-US" dirty="0">
                <a:latin typeface="Satoshi" pitchFamily="2" charset="77"/>
              </a:rPr>
              <a:t> is interested in the applications of machine learning to help predict the consequences of climate change around Europe and potentially the world.</a:t>
            </a:r>
          </a:p>
        </p:txBody>
      </p:sp>
      <p:sp>
        <p:nvSpPr>
          <p:cNvPr id="9" name="TextBox 8">
            <a:extLst>
              <a:ext uri="{FF2B5EF4-FFF2-40B4-BE49-F238E27FC236}">
                <a16:creationId xmlns:a16="http://schemas.microsoft.com/office/drawing/2014/main" id="{73941323-6EFD-104F-AA5D-118C566C6069}"/>
              </a:ext>
            </a:extLst>
          </p:cNvPr>
          <p:cNvSpPr txBox="1"/>
          <p:nvPr/>
        </p:nvSpPr>
        <p:spPr>
          <a:xfrm>
            <a:off x="1428750" y="2987217"/>
            <a:ext cx="10129838" cy="2031325"/>
          </a:xfrm>
          <a:prstGeom prst="rect">
            <a:avLst/>
          </a:prstGeom>
          <a:noFill/>
        </p:spPr>
        <p:txBody>
          <a:bodyPr wrap="square" rtlCol="0">
            <a:spAutoFit/>
          </a:bodyPr>
          <a:lstStyle/>
          <a:p>
            <a:r>
              <a:rPr lang="en-US" dirty="0" err="1">
                <a:latin typeface="Satoshi" pitchFamily="2" charset="77"/>
              </a:rPr>
              <a:t>ClimateWin</a:t>
            </a:r>
            <a:r>
              <a:rPr lang="en-US" dirty="0">
                <a:latin typeface="Satoshi" pitchFamily="2" charset="77"/>
              </a:rPr>
              <a:t> is interested in:</a:t>
            </a:r>
          </a:p>
          <a:p>
            <a:pPr marL="285750" indent="-285750">
              <a:buFont typeface="Arial" panose="020B0604020202020204" pitchFamily="34" charset="0"/>
              <a:buChar char="•"/>
            </a:pPr>
            <a:r>
              <a:rPr lang="en-CA" dirty="0">
                <a:latin typeface="Satoshi" pitchFamily="2" charset="77"/>
              </a:rPr>
              <a:t>Finding new patterns in weather changes over the last 60 years.</a:t>
            </a:r>
          </a:p>
          <a:p>
            <a:pPr marL="285750" indent="-285750">
              <a:buFont typeface="Arial" panose="020B0604020202020204" pitchFamily="34" charset="0"/>
              <a:buChar char="•"/>
            </a:pPr>
            <a:r>
              <a:rPr lang="en-CA" dirty="0">
                <a:latin typeface="Satoshi" pitchFamily="2" charset="77"/>
              </a:rPr>
              <a:t>Identifying Weather patterns outside the norm in Europe. </a:t>
            </a:r>
          </a:p>
          <a:p>
            <a:pPr marL="285750" indent="-285750">
              <a:buFont typeface="Arial" panose="020B0604020202020204" pitchFamily="34" charset="0"/>
              <a:buChar char="•"/>
            </a:pPr>
            <a:r>
              <a:rPr lang="en-CA" dirty="0">
                <a:latin typeface="Satoshi" pitchFamily="2" charset="77"/>
              </a:rPr>
              <a:t>Determining whether unusual weather patterns are increasing.</a:t>
            </a:r>
          </a:p>
          <a:p>
            <a:pPr marL="285750" indent="-285750">
              <a:buFont typeface="Arial" panose="020B0604020202020204" pitchFamily="34" charset="0"/>
              <a:buChar char="•"/>
            </a:pPr>
            <a:r>
              <a:rPr lang="en-CA" dirty="0">
                <a:latin typeface="Satoshi" pitchFamily="2" charset="77"/>
              </a:rPr>
              <a:t>Generation possibilities for future weather conditions over the next 25 to 50 years based on current trends. </a:t>
            </a:r>
          </a:p>
          <a:p>
            <a:pPr marL="285750" indent="-285750">
              <a:buFont typeface="Arial" panose="020B0604020202020204" pitchFamily="34" charset="0"/>
              <a:buChar char="•"/>
            </a:pPr>
            <a:r>
              <a:rPr lang="en-CA" dirty="0">
                <a:latin typeface="Satoshi" pitchFamily="2" charset="77"/>
              </a:rPr>
              <a:t>Determining the safest places for people to live in Europe within the next 25 to 50 years. </a:t>
            </a:r>
            <a:endParaRPr lang="en-US" dirty="0">
              <a:latin typeface="Satoshi" pitchFamily="2" charset="77"/>
            </a:endParaRPr>
          </a:p>
        </p:txBody>
      </p:sp>
    </p:spTree>
    <p:extLst>
      <p:ext uri="{BB962C8B-B14F-4D97-AF65-F5344CB8AC3E}">
        <p14:creationId xmlns:p14="http://schemas.microsoft.com/office/powerpoint/2010/main" val="1049056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C857-52CD-4A44-84F3-5F613AEE530C}"/>
              </a:ext>
            </a:extLst>
          </p:cNvPr>
          <p:cNvSpPr>
            <a:spLocks noGrp="1"/>
          </p:cNvSpPr>
          <p:nvPr>
            <p:ph type="title"/>
          </p:nvPr>
        </p:nvSpPr>
        <p:spPr>
          <a:xfrm>
            <a:off x="359569" y="302202"/>
            <a:ext cx="10515600" cy="1325563"/>
          </a:xfrm>
        </p:spPr>
        <p:txBody>
          <a:bodyPr/>
          <a:lstStyle/>
          <a:p>
            <a:pPr algn="ctr"/>
            <a:r>
              <a:rPr lang="en-US" b="1" u="sng" dirty="0">
                <a:solidFill>
                  <a:schemeClr val="accent1">
                    <a:lumMod val="75000"/>
                  </a:schemeClr>
                </a:solidFill>
                <a:latin typeface="Satoshi" pitchFamily="2" charset="77"/>
              </a:rPr>
              <a:t>Machine Learning Options </a:t>
            </a:r>
          </a:p>
        </p:txBody>
      </p:sp>
      <p:sp>
        <p:nvSpPr>
          <p:cNvPr id="5" name="TextBox 4">
            <a:extLst>
              <a:ext uri="{FF2B5EF4-FFF2-40B4-BE49-F238E27FC236}">
                <a16:creationId xmlns:a16="http://schemas.microsoft.com/office/drawing/2014/main" id="{FACB1E5D-65EE-A245-B4F1-5C5DB6985CE3}"/>
              </a:ext>
            </a:extLst>
          </p:cNvPr>
          <p:cNvSpPr txBox="1"/>
          <p:nvPr/>
        </p:nvSpPr>
        <p:spPr>
          <a:xfrm>
            <a:off x="871542" y="3429000"/>
            <a:ext cx="3271838" cy="2800767"/>
          </a:xfrm>
          <a:prstGeom prst="rect">
            <a:avLst/>
          </a:prstGeom>
          <a:solidFill>
            <a:schemeClr val="bg1"/>
          </a:solidFill>
          <a:ln w="25400">
            <a:solidFill>
              <a:srgbClr val="C00000"/>
            </a:solidFill>
          </a:ln>
        </p:spPr>
        <p:txBody>
          <a:bodyPr wrap="square" rtlCol="0">
            <a:spAutoFit/>
          </a:bodyPr>
          <a:lstStyle/>
          <a:p>
            <a:r>
              <a:rPr lang="en-US" sz="1600" b="1" dirty="0">
                <a:latin typeface="Satoshi" pitchFamily="2" charset="77"/>
              </a:rPr>
              <a:t>CNN &amp; RNN:</a:t>
            </a:r>
          </a:p>
          <a:p>
            <a:r>
              <a:rPr lang="en-US" sz="1600" dirty="0">
                <a:latin typeface="Satoshi" pitchFamily="2" charset="77"/>
              </a:rPr>
              <a:t>CNN is highly efficient in processing spatial data, while RNN is suited for modelling sequential data. </a:t>
            </a:r>
          </a:p>
          <a:p>
            <a:endParaRPr lang="en-US" sz="1600" dirty="0"/>
          </a:p>
          <a:p>
            <a:r>
              <a:rPr lang="en-US" sz="1600" b="1" dirty="0">
                <a:latin typeface="Satoshi" pitchFamily="2" charset="77"/>
              </a:rPr>
              <a:t>How it works: </a:t>
            </a:r>
            <a:r>
              <a:rPr lang="en-US" sz="1600" dirty="0">
                <a:latin typeface="Satoshi" pitchFamily="2" charset="77"/>
              </a:rPr>
              <a:t>CNN handles spatial data, while RNN captures temporal dependencies in sequential data (</a:t>
            </a:r>
            <a:r>
              <a:rPr lang="en-US" sz="1600" dirty="0" err="1">
                <a:latin typeface="Satoshi" pitchFamily="2" charset="77"/>
              </a:rPr>
              <a:t>e.g</a:t>
            </a:r>
            <a:r>
              <a:rPr lang="en-US" sz="1600" dirty="0">
                <a:latin typeface="Satoshi" pitchFamily="2" charset="77"/>
              </a:rPr>
              <a:t>, historical weather trends) </a:t>
            </a:r>
          </a:p>
        </p:txBody>
      </p:sp>
      <p:sp>
        <p:nvSpPr>
          <p:cNvPr id="4" name="TextBox 3">
            <a:extLst>
              <a:ext uri="{FF2B5EF4-FFF2-40B4-BE49-F238E27FC236}">
                <a16:creationId xmlns:a16="http://schemas.microsoft.com/office/drawing/2014/main" id="{3801C586-F7CC-6440-9948-F6EDBCD3C969}"/>
              </a:ext>
            </a:extLst>
          </p:cNvPr>
          <p:cNvSpPr txBox="1"/>
          <p:nvPr/>
        </p:nvSpPr>
        <p:spPr>
          <a:xfrm>
            <a:off x="1316831" y="1478538"/>
            <a:ext cx="9558338" cy="646331"/>
          </a:xfrm>
          <a:prstGeom prst="rect">
            <a:avLst/>
          </a:prstGeom>
          <a:noFill/>
        </p:spPr>
        <p:txBody>
          <a:bodyPr wrap="square" rtlCol="0">
            <a:spAutoFit/>
          </a:bodyPr>
          <a:lstStyle/>
          <a:p>
            <a:r>
              <a:rPr lang="en-US" dirty="0"/>
              <a:t>There are multiple Machine Learning Algorithms that could be used for this project, but these were highlighted. </a:t>
            </a:r>
          </a:p>
        </p:txBody>
      </p:sp>
      <p:sp>
        <p:nvSpPr>
          <p:cNvPr id="7" name="TextBox 6">
            <a:extLst>
              <a:ext uri="{FF2B5EF4-FFF2-40B4-BE49-F238E27FC236}">
                <a16:creationId xmlns:a16="http://schemas.microsoft.com/office/drawing/2014/main" id="{932705FF-ED83-4F40-B0F5-5D725179A052}"/>
              </a:ext>
            </a:extLst>
          </p:cNvPr>
          <p:cNvSpPr txBox="1"/>
          <p:nvPr/>
        </p:nvSpPr>
        <p:spPr>
          <a:xfrm>
            <a:off x="4329243" y="3429000"/>
            <a:ext cx="3271838" cy="3046988"/>
          </a:xfrm>
          <a:prstGeom prst="rect">
            <a:avLst/>
          </a:prstGeom>
          <a:noFill/>
          <a:ln w="25400">
            <a:solidFill>
              <a:srgbClr val="C00000"/>
            </a:solidFill>
          </a:ln>
        </p:spPr>
        <p:txBody>
          <a:bodyPr wrap="square" rtlCol="0">
            <a:spAutoFit/>
          </a:bodyPr>
          <a:lstStyle/>
          <a:p>
            <a:r>
              <a:rPr lang="en-US" sz="1600" b="1" dirty="0">
                <a:latin typeface="Satoshi" pitchFamily="2" charset="77"/>
              </a:rPr>
              <a:t>Random Forest: </a:t>
            </a:r>
          </a:p>
          <a:p>
            <a:r>
              <a:rPr lang="en-US" sz="1600" dirty="0">
                <a:latin typeface="Satoshi" pitchFamily="2" charset="77"/>
              </a:rPr>
              <a:t>This is an ensemble learning method that builds multiple decision trees and combines their outputs to improve prediction accuracy and control overfitting </a:t>
            </a:r>
          </a:p>
          <a:p>
            <a:endParaRPr lang="en-US" sz="1600" dirty="0"/>
          </a:p>
          <a:p>
            <a:r>
              <a:rPr lang="en-US" sz="1600" b="1" dirty="0">
                <a:latin typeface="Satoshi" pitchFamily="2" charset="77"/>
              </a:rPr>
              <a:t>How it works</a:t>
            </a:r>
            <a:r>
              <a:rPr lang="en-US" sz="1600" dirty="0">
                <a:latin typeface="Satoshi" pitchFamily="2" charset="77"/>
              </a:rPr>
              <a:t>: This works by combining multiple decision trees to provide accurate predictions for both regression and classification problems </a:t>
            </a:r>
          </a:p>
        </p:txBody>
      </p:sp>
      <p:sp>
        <p:nvSpPr>
          <p:cNvPr id="8" name="TextBox 7">
            <a:extLst>
              <a:ext uri="{FF2B5EF4-FFF2-40B4-BE49-F238E27FC236}">
                <a16:creationId xmlns:a16="http://schemas.microsoft.com/office/drawing/2014/main" id="{87488D59-90B6-6349-A766-8C3E4622E1FC}"/>
              </a:ext>
            </a:extLst>
          </p:cNvPr>
          <p:cNvSpPr txBox="1"/>
          <p:nvPr/>
        </p:nvSpPr>
        <p:spPr>
          <a:xfrm>
            <a:off x="7791450" y="3429000"/>
            <a:ext cx="3271838" cy="3293209"/>
          </a:xfrm>
          <a:prstGeom prst="rect">
            <a:avLst/>
          </a:prstGeom>
          <a:noFill/>
          <a:ln w="25400">
            <a:solidFill>
              <a:srgbClr val="C00000"/>
            </a:solidFill>
          </a:ln>
        </p:spPr>
        <p:txBody>
          <a:bodyPr wrap="square" rtlCol="0">
            <a:spAutoFit/>
          </a:bodyPr>
          <a:lstStyle/>
          <a:p>
            <a:r>
              <a:rPr lang="en-US" sz="1600" b="1" dirty="0">
                <a:latin typeface="Satoshi" pitchFamily="2" charset="77"/>
              </a:rPr>
              <a:t>GANs (Generative Adversarial Networks):</a:t>
            </a:r>
          </a:p>
          <a:p>
            <a:r>
              <a:rPr lang="en-US" sz="1600" dirty="0">
                <a:latin typeface="Satoshi" pitchFamily="2" charset="77"/>
              </a:rPr>
              <a:t>This uses two neural networks (generator and discriminator) working against each other. </a:t>
            </a:r>
          </a:p>
          <a:p>
            <a:endParaRPr lang="en-US" sz="1600" dirty="0">
              <a:latin typeface="Satoshi" pitchFamily="2" charset="77"/>
            </a:endParaRPr>
          </a:p>
          <a:p>
            <a:r>
              <a:rPr lang="en-US" sz="1600" b="1" dirty="0">
                <a:latin typeface="Satoshi" pitchFamily="2" charset="77"/>
              </a:rPr>
              <a:t>How it works: </a:t>
            </a:r>
            <a:r>
              <a:rPr lang="en-US" sz="1600" dirty="0">
                <a:latin typeface="Satoshi" pitchFamily="2" charset="77"/>
              </a:rPr>
              <a:t>The generator creates synthetic data and tries to fool the discriminator by generating realistic weather data. While the discriminator differentiates between real weather data and synthetic data </a:t>
            </a:r>
          </a:p>
        </p:txBody>
      </p:sp>
      <p:pic>
        <p:nvPicPr>
          <p:cNvPr id="14" name="Picture 13">
            <a:extLst>
              <a:ext uri="{FF2B5EF4-FFF2-40B4-BE49-F238E27FC236}">
                <a16:creationId xmlns:a16="http://schemas.microsoft.com/office/drawing/2014/main" id="{DB73E108-0C08-EF4F-8778-0328E474B203}"/>
              </a:ext>
            </a:extLst>
          </p:cNvPr>
          <p:cNvPicPr>
            <a:picLocks noChangeAspect="1"/>
          </p:cNvPicPr>
          <p:nvPr/>
        </p:nvPicPr>
        <p:blipFill>
          <a:blip r:embed="rId3"/>
          <a:stretch>
            <a:fillRect/>
          </a:stretch>
        </p:blipFill>
        <p:spPr>
          <a:xfrm>
            <a:off x="1993444" y="2273172"/>
            <a:ext cx="1028033" cy="1028033"/>
          </a:xfrm>
          <a:prstGeom prst="rect">
            <a:avLst/>
          </a:prstGeom>
        </p:spPr>
      </p:pic>
      <p:pic>
        <p:nvPicPr>
          <p:cNvPr id="18" name="Picture 17">
            <a:extLst>
              <a:ext uri="{FF2B5EF4-FFF2-40B4-BE49-F238E27FC236}">
                <a16:creationId xmlns:a16="http://schemas.microsoft.com/office/drawing/2014/main" id="{5B0E901E-0270-2746-A9F4-9631565DC901}"/>
              </a:ext>
            </a:extLst>
          </p:cNvPr>
          <p:cNvPicPr>
            <a:picLocks noChangeAspect="1"/>
          </p:cNvPicPr>
          <p:nvPr/>
        </p:nvPicPr>
        <p:blipFill>
          <a:blip r:embed="rId4"/>
          <a:stretch>
            <a:fillRect/>
          </a:stretch>
        </p:blipFill>
        <p:spPr>
          <a:xfrm>
            <a:off x="8103459" y="2210712"/>
            <a:ext cx="2647819" cy="914996"/>
          </a:xfrm>
          <a:prstGeom prst="rect">
            <a:avLst/>
          </a:prstGeom>
        </p:spPr>
      </p:pic>
      <p:pic>
        <p:nvPicPr>
          <p:cNvPr id="20" name="Picture 19">
            <a:extLst>
              <a:ext uri="{FF2B5EF4-FFF2-40B4-BE49-F238E27FC236}">
                <a16:creationId xmlns:a16="http://schemas.microsoft.com/office/drawing/2014/main" id="{7E312264-3024-FD4B-A96F-53E6466AACC4}"/>
              </a:ext>
            </a:extLst>
          </p:cNvPr>
          <p:cNvPicPr>
            <a:picLocks noChangeAspect="1"/>
          </p:cNvPicPr>
          <p:nvPr/>
        </p:nvPicPr>
        <p:blipFill>
          <a:blip r:embed="rId5"/>
          <a:stretch>
            <a:fillRect/>
          </a:stretch>
        </p:blipFill>
        <p:spPr>
          <a:xfrm>
            <a:off x="4873625" y="1898525"/>
            <a:ext cx="1712913" cy="1284685"/>
          </a:xfrm>
          <a:prstGeom prst="rect">
            <a:avLst/>
          </a:prstGeom>
        </p:spPr>
      </p:pic>
    </p:spTree>
    <p:extLst>
      <p:ext uri="{BB962C8B-B14F-4D97-AF65-F5344CB8AC3E}">
        <p14:creationId xmlns:p14="http://schemas.microsoft.com/office/powerpoint/2010/main" val="75390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162A-FD34-CA47-AE6B-89EC47226FD2}"/>
              </a:ext>
            </a:extLst>
          </p:cNvPr>
          <p:cNvSpPr>
            <a:spLocks noGrp="1"/>
          </p:cNvSpPr>
          <p:nvPr>
            <p:ph type="title"/>
          </p:nvPr>
        </p:nvSpPr>
        <p:spPr/>
        <p:txBody>
          <a:bodyPr/>
          <a:lstStyle/>
          <a:p>
            <a:r>
              <a:rPr lang="en-US" b="1" u="sng" dirty="0">
                <a:solidFill>
                  <a:schemeClr val="accent1">
                    <a:lumMod val="75000"/>
                  </a:schemeClr>
                </a:solidFill>
                <a:latin typeface="Satoshi" pitchFamily="2" charset="77"/>
              </a:rPr>
              <a:t>Data Beyond Historical Weather Set</a:t>
            </a:r>
          </a:p>
        </p:txBody>
      </p:sp>
      <p:sp>
        <p:nvSpPr>
          <p:cNvPr id="6" name="TextBox 5">
            <a:extLst>
              <a:ext uri="{FF2B5EF4-FFF2-40B4-BE49-F238E27FC236}">
                <a16:creationId xmlns:a16="http://schemas.microsoft.com/office/drawing/2014/main" id="{ABD69BEC-D823-6944-A44F-97E5B427B787}"/>
              </a:ext>
            </a:extLst>
          </p:cNvPr>
          <p:cNvSpPr txBox="1"/>
          <p:nvPr/>
        </p:nvSpPr>
        <p:spPr>
          <a:xfrm>
            <a:off x="1014412" y="2000250"/>
            <a:ext cx="9329737" cy="2862322"/>
          </a:xfrm>
          <a:prstGeom prst="rect">
            <a:avLst/>
          </a:prstGeom>
          <a:noFill/>
        </p:spPr>
        <p:txBody>
          <a:bodyPr wrap="square" rtlCol="0">
            <a:spAutoFit/>
          </a:bodyPr>
          <a:lstStyle/>
          <a:p>
            <a:pPr marL="342900" indent="-342900">
              <a:buFont typeface="+mj-lt"/>
              <a:buAutoNum type="arabicPeriod"/>
            </a:pPr>
            <a:r>
              <a:rPr lang="en-US" sz="2000" b="1" dirty="0">
                <a:latin typeface="Satoshi" pitchFamily="2" charset="77"/>
              </a:rPr>
              <a:t>Satellite Imagery</a:t>
            </a:r>
            <a:r>
              <a:rPr lang="en-US" sz="2000" dirty="0">
                <a:latin typeface="Satoshi" pitchFamily="2" charset="77"/>
              </a:rPr>
              <a:t>: High-resolution images of cloud cover, land surface and vegetation could be essential especially when working with CNN. </a:t>
            </a:r>
          </a:p>
          <a:p>
            <a:pPr marL="342900" indent="-342900">
              <a:buFont typeface="+mj-lt"/>
              <a:buAutoNum type="arabicPeriod"/>
            </a:pPr>
            <a:endParaRPr lang="en-US" sz="2000" dirty="0">
              <a:latin typeface="Satoshi" pitchFamily="2" charset="77"/>
            </a:endParaRPr>
          </a:p>
          <a:p>
            <a:pPr marL="342900" indent="-342900">
              <a:buFont typeface="+mj-lt"/>
              <a:buAutoNum type="arabicPeriod"/>
            </a:pPr>
            <a:r>
              <a:rPr lang="en-US" sz="2000" b="1" dirty="0">
                <a:latin typeface="Satoshi" pitchFamily="2" charset="77"/>
              </a:rPr>
              <a:t>Socioeconomic Data</a:t>
            </a:r>
            <a:r>
              <a:rPr lang="en-US" sz="2000" dirty="0">
                <a:latin typeface="Satoshi" pitchFamily="2" charset="77"/>
              </a:rPr>
              <a:t>: Data set that consists of information about energy consumption and population data affecting weather demand. This would be essential when running the RNN model. </a:t>
            </a:r>
          </a:p>
          <a:p>
            <a:pPr marL="342900" indent="-342900">
              <a:buFont typeface="+mj-lt"/>
              <a:buAutoNum type="arabicPeriod"/>
            </a:pPr>
            <a:endParaRPr lang="en-US" sz="2000" dirty="0">
              <a:latin typeface="Satoshi" pitchFamily="2" charset="77"/>
            </a:endParaRPr>
          </a:p>
          <a:p>
            <a:pPr marL="342900" indent="-342900">
              <a:buFont typeface="+mj-lt"/>
              <a:buAutoNum type="arabicPeriod"/>
            </a:pPr>
            <a:r>
              <a:rPr lang="en-US" sz="2000" b="1" dirty="0">
                <a:latin typeface="Satoshi" pitchFamily="2" charset="77"/>
              </a:rPr>
              <a:t>Extreme Events Record:</a:t>
            </a:r>
            <a:r>
              <a:rPr lang="en-US" sz="2000" dirty="0">
                <a:latin typeface="Satoshi" pitchFamily="2" charset="77"/>
              </a:rPr>
              <a:t> Data on hurricane, flood, droughts and their impact over time </a:t>
            </a:r>
          </a:p>
        </p:txBody>
      </p:sp>
      <p:pic>
        <p:nvPicPr>
          <p:cNvPr id="4" name="Graphic 3">
            <a:extLst>
              <a:ext uri="{FF2B5EF4-FFF2-40B4-BE49-F238E27FC236}">
                <a16:creationId xmlns:a16="http://schemas.microsoft.com/office/drawing/2014/main" id="{3701694F-1B6A-AF48-8E53-7914C154E2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430" y="5083175"/>
            <a:ext cx="1409700" cy="1409700"/>
          </a:xfrm>
          <a:prstGeom prst="rect">
            <a:avLst/>
          </a:prstGeom>
        </p:spPr>
      </p:pic>
    </p:spTree>
    <p:extLst>
      <p:ext uri="{BB962C8B-B14F-4D97-AF65-F5344CB8AC3E}">
        <p14:creationId xmlns:p14="http://schemas.microsoft.com/office/powerpoint/2010/main" val="83526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E11B38-F974-B049-B99B-4F0EF27643C7}"/>
              </a:ext>
            </a:extLst>
          </p:cNvPr>
          <p:cNvSpPr/>
          <p:nvPr/>
        </p:nvSpPr>
        <p:spPr>
          <a:xfrm>
            <a:off x="1039584" y="705177"/>
            <a:ext cx="10668001" cy="4955203"/>
          </a:xfrm>
          <a:prstGeom prst="rect">
            <a:avLst/>
          </a:prstGeom>
        </p:spPr>
        <p:txBody>
          <a:bodyPr wrap="square">
            <a:spAutoFit/>
          </a:bodyPr>
          <a:lstStyle/>
          <a:p>
            <a:r>
              <a:rPr lang="en-CA" sz="2800" b="1" u="sng" dirty="0">
                <a:solidFill>
                  <a:schemeClr val="accent1">
                    <a:lumMod val="75000"/>
                  </a:schemeClr>
                </a:solidFill>
                <a:latin typeface="Satoshi" pitchFamily="2" charset="77"/>
              </a:rPr>
              <a:t>Slide 1: Discovering New Patterns in Historical Weather Changes</a:t>
            </a:r>
          </a:p>
          <a:p>
            <a:endParaRPr lang="en-CA" sz="2000" b="1" dirty="0">
              <a:latin typeface="Satoshi" pitchFamily="2" charset="77"/>
            </a:endParaRPr>
          </a:p>
          <a:p>
            <a:r>
              <a:rPr lang="en-CA" sz="1600" b="1" dirty="0">
                <a:latin typeface="Satoshi" pitchFamily="2" charset="77"/>
              </a:rPr>
              <a:t>Link to </a:t>
            </a:r>
            <a:r>
              <a:rPr lang="en-CA" sz="1600" b="1" dirty="0" err="1">
                <a:latin typeface="Satoshi" pitchFamily="2" charset="77"/>
              </a:rPr>
              <a:t>ClimateWins</a:t>
            </a:r>
            <a:r>
              <a:rPr lang="en-CA" sz="1600" b="1" dirty="0">
                <a:latin typeface="Satoshi" pitchFamily="2" charset="77"/>
              </a:rPr>
              <a:t> Goals</a:t>
            </a:r>
            <a:r>
              <a:rPr lang="en-CA" sz="1600" dirty="0">
                <a:latin typeface="Satoshi" pitchFamily="2" charset="77"/>
              </a:rPr>
              <a:t>:</a:t>
            </a:r>
          </a:p>
          <a:p>
            <a:pPr marL="285750" indent="-285750">
              <a:buFont typeface="Arial" panose="020B0604020202020204" pitchFamily="34" charset="0"/>
              <a:buChar char="•"/>
            </a:pPr>
            <a:r>
              <a:rPr lang="en-CA" sz="1600" dirty="0">
                <a:latin typeface="Satoshi" pitchFamily="2" charset="77"/>
              </a:rPr>
              <a:t>Uncover new patterns in weather changes over the last 60 years.</a:t>
            </a:r>
          </a:p>
          <a:p>
            <a:endParaRPr lang="en-CA" sz="1600" dirty="0">
              <a:latin typeface="Satoshi" pitchFamily="2" charset="77"/>
            </a:endParaRPr>
          </a:p>
          <a:p>
            <a:r>
              <a:rPr lang="en-CA" sz="1600" b="1" dirty="0">
                <a:latin typeface="Satoshi" pitchFamily="2" charset="77"/>
              </a:rPr>
              <a:t>Machine Learning Methods</a:t>
            </a:r>
            <a:r>
              <a:rPr lang="en-CA" sz="1600" dirty="0">
                <a:latin typeface="Satoshi" pitchFamily="2" charset="77"/>
              </a:rPr>
              <a:t>:</a:t>
            </a:r>
          </a:p>
          <a:p>
            <a:pPr marL="285750" indent="-285750">
              <a:buFont typeface="Arial" panose="020B0604020202020204" pitchFamily="34" charset="0"/>
              <a:buChar char="•"/>
            </a:pPr>
            <a:r>
              <a:rPr lang="en-CA" sz="1600" b="1" dirty="0">
                <a:latin typeface="Satoshi" pitchFamily="2" charset="77"/>
              </a:rPr>
              <a:t>Random Forest</a:t>
            </a:r>
            <a:r>
              <a:rPr lang="en-CA" sz="1600" dirty="0">
                <a:latin typeface="Satoshi" pitchFamily="2" charset="77"/>
              </a:rPr>
              <a:t>: Identify key drivers of historical weather changes by analyzing variable importance and uncovering complex feature interactions.</a:t>
            </a:r>
          </a:p>
          <a:p>
            <a:endParaRPr lang="en-CA" sz="1600" dirty="0">
              <a:latin typeface="Satoshi" pitchFamily="2" charset="77"/>
            </a:endParaRPr>
          </a:p>
          <a:p>
            <a:pPr marL="285750" indent="-285750">
              <a:buFont typeface="Arial" panose="020B0604020202020204" pitchFamily="34" charset="0"/>
              <a:buChar char="•"/>
            </a:pPr>
            <a:r>
              <a:rPr lang="en-CA" sz="1600" b="1" dirty="0">
                <a:latin typeface="Satoshi" pitchFamily="2" charset="77"/>
              </a:rPr>
              <a:t>Dendrogram</a:t>
            </a:r>
            <a:r>
              <a:rPr lang="en-CA" sz="1600" dirty="0">
                <a:latin typeface="Satoshi" pitchFamily="2" charset="77"/>
              </a:rPr>
              <a:t>: Perform hierarchical clustering to group similar weather trends across regions or time periods.</a:t>
            </a:r>
          </a:p>
          <a:p>
            <a:endParaRPr lang="en-CA" sz="1600" b="1" dirty="0">
              <a:latin typeface="Satoshi" pitchFamily="2" charset="77"/>
            </a:endParaRPr>
          </a:p>
          <a:p>
            <a:r>
              <a:rPr lang="en-CA" sz="1600" b="1" dirty="0">
                <a:latin typeface="Satoshi" pitchFamily="2" charset="77"/>
              </a:rPr>
              <a:t>Data Needed</a:t>
            </a:r>
            <a:r>
              <a:rPr lang="en-CA" sz="1600" dirty="0">
                <a:latin typeface="Satoshi" pitchFamily="2" charset="77"/>
              </a:rPr>
              <a:t>:</a:t>
            </a:r>
          </a:p>
          <a:p>
            <a:pPr marL="285750" indent="-285750">
              <a:buFont typeface="Arial" panose="020B0604020202020204" pitchFamily="34" charset="0"/>
              <a:buChar char="•"/>
            </a:pPr>
            <a:r>
              <a:rPr lang="en-CA" sz="1600" dirty="0">
                <a:latin typeface="Satoshi" pitchFamily="2" charset="77"/>
              </a:rPr>
              <a:t>Historical meteorological data (temperature, humidity, precipitation, wind speeds) from global sources (1960–present).</a:t>
            </a:r>
          </a:p>
          <a:p>
            <a:endParaRPr lang="en-CA" sz="1600" dirty="0">
              <a:latin typeface="Satoshi" pitchFamily="2" charset="77"/>
            </a:endParaRPr>
          </a:p>
          <a:p>
            <a:r>
              <a:rPr lang="en-CA" sz="1600" b="1" dirty="0">
                <a:latin typeface="Satoshi" pitchFamily="2" charset="77"/>
              </a:rPr>
              <a:t>Outcome</a:t>
            </a:r>
            <a:r>
              <a:rPr lang="en-CA" sz="1600" dirty="0">
                <a:latin typeface="Satoshi" pitchFamily="2" charset="77"/>
              </a:rPr>
              <a:t>:</a:t>
            </a:r>
          </a:p>
          <a:p>
            <a:pPr marL="285750" indent="-285750">
              <a:buFont typeface="Arial" panose="020B0604020202020204" pitchFamily="34" charset="0"/>
              <a:buChar char="•"/>
            </a:pPr>
            <a:r>
              <a:rPr lang="en-CA" sz="1600" dirty="0">
                <a:latin typeface="Satoshi" pitchFamily="2" charset="77"/>
              </a:rPr>
              <a:t>Detailed insights into long-term weather trends, enabling </a:t>
            </a:r>
            <a:r>
              <a:rPr lang="en-CA" sz="1600" dirty="0" err="1">
                <a:latin typeface="Satoshi" pitchFamily="2" charset="77"/>
              </a:rPr>
              <a:t>ClimateWins</a:t>
            </a:r>
            <a:r>
              <a:rPr lang="en-CA" sz="1600" dirty="0">
                <a:latin typeface="Satoshi" pitchFamily="2" charset="77"/>
              </a:rPr>
              <a:t> to identify critical drivers of climate shifts.</a:t>
            </a:r>
          </a:p>
        </p:txBody>
      </p:sp>
      <p:pic>
        <p:nvPicPr>
          <p:cNvPr id="5" name="Picture 4">
            <a:extLst>
              <a:ext uri="{FF2B5EF4-FFF2-40B4-BE49-F238E27FC236}">
                <a16:creationId xmlns:a16="http://schemas.microsoft.com/office/drawing/2014/main" id="{74D92B52-DBEF-FC47-B604-17FA0BD22EE7}"/>
              </a:ext>
            </a:extLst>
          </p:cNvPr>
          <p:cNvPicPr>
            <a:picLocks noChangeAspect="1"/>
          </p:cNvPicPr>
          <p:nvPr/>
        </p:nvPicPr>
        <p:blipFill rotWithShape="1">
          <a:blip r:embed="rId2"/>
          <a:srcRect t="-4792" r="1180" b="25834"/>
          <a:stretch/>
        </p:blipFill>
        <p:spPr>
          <a:xfrm>
            <a:off x="261744" y="1780939"/>
            <a:ext cx="713846" cy="570375"/>
          </a:xfrm>
          <a:prstGeom prst="rect">
            <a:avLst/>
          </a:prstGeom>
        </p:spPr>
      </p:pic>
      <p:pic>
        <p:nvPicPr>
          <p:cNvPr id="6" name="Graphic 5">
            <a:extLst>
              <a:ext uri="{FF2B5EF4-FFF2-40B4-BE49-F238E27FC236}">
                <a16:creationId xmlns:a16="http://schemas.microsoft.com/office/drawing/2014/main" id="{C107284E-ACAE-A94A-8D1C-063B9E7DB4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965" y="2779855"/>
            <a:ext cx="549118" cy="549118"/>
          </a:xfrm>
          <a:prstGeom prst="rect">
            <a:avLst/>
          </a:prstGeom>
        </p:spPr>
      </p:pic>
      <p:pic>
        <p:nvPicPr>
          <p:cNvPr id="7" name="Graphic 6">
            <a:extLst>
              <a:ext uri="{FF2B5EF4-FFF2-40B4-BE49-F238E27FC236}">
                <a16:creationId xmlns:a16="http://schemas.microsoft.com/office/drawing/2014/main" id="{BE22E86F-27AE-4042-BA4F-25D20A764C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6313" y="4208658"/>
            <a:ext cx="400110" cy="400110"/>
          </a:xfrm>
          <a:prstGeom prst="rect">
            <a:avLst/>
          </a:prstGeom>
        </p:spPr>
      </p:pic>
    </p:spTree>
    <p:extLst>
      <p:ext uri="{BB962C8B-B14F-4D97-AF65-F5344CB8AC3E}">
        <p14:creationId xmlns:p14="http://schemas.microsoft.com/office/powerpoint/2010/main" val="1903750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E0A84-2427-1A46-8625-A59FA2D8C346}"/>
              </a:ext>
            </a:extLst>
          </p:cNvPr>
          <p:cNvSpPr>
            <a:spLocks noGrp="1"/>
          </p:cNvSpPr>
          <p:nvPr>
            <p:ph type="title"/>
          </p:nvPr>
        </p:nvSpPr>
        <p:spPr>
          <a:xfrm>
            <a:off x="803634" y="1147736"/>
            <a:ext cx="10515600" cy="1325563"/>
          </a:xfrm>
        </p:spPr>
        <p:txBody>
          <a:bodyPr>
            <a:normAutofit fontScale="90000"/>
          </a:bodyPr>
          <a:lstStyle/>
          <a:p>
            <a:r>
              <a:rPr lang="en-US" sz="4000" b="1" u="sng" dirty="0">
                <a:latin typeface="Satoshi" pitchFamily="2" charset="77"/>
              </a:rPr>
              <a:t>Thought Experiment 1: Assessment of climate risk across different regions in Europe</a:t>
            </a:r>
            <a:br>
              <a:rPr lang="en-US" u="sng" dirty="0"/>
            </a:br>
            <a:endParaRPr lang="en-US" u="sng" dirty="0"/>
          </a:p>
        </p:txBody>
      </p:sp>
      <p:pic>
        <p:nvPicPr>
          <p:cNvPr id="6" name="Picture 5">
            <a:extLst>
              <a:ext uri="{FF2B5EF4-FFF2-40B4-BE49-F238E27FC236}">
                <a16:creationId xmlns:a16="http://schemas.microsoft.com/office/drawing/2014/main" id="{67D7568B-54CE-DD4B-8595-83968F803807}"/>
              </a:ext>
            </a:extLst>
          </p:cNvPr>
          <p:cNvPicPr>
            <a:picLocks noChangeAspect="1"/>
          </p:cNvPicPr>
          <p:nvPr/>
        </p:nvPicPr>
        <p:blipFill rotWithShape="1">
          <a:blip r:embed="rId3"/>
          <a:srcRect t="-4792" r="1180" b="25834"/>
          <a:stretch/>
        </p:blipFill>
        <p:spPr>
          <a:xfrm>
            <a:off x="803634" y="2450410"/>
            <a:ext cx="777840" cy="621507"/>
          </a:xfrm>
          <a:prstGeom prst="rect">
            <a:avLst/>
          </a:prstGeom>
        </p:spPr>
      </p:pic>
      <p:sp>
        <p:nvSpPr>
          <p:cNvPr id="7" name="TextBox 6">
            <a:extLst>
              <a:ext uri="{FF2B5EF4-FFF2-40B4-BE49-F238E27FC236}">
                <a16:creationId xmlns:a16="http://schemas.microsoft.com/office/drawing/2014/main" id="{02D5F399-CD67-E748-8902-E07B9EE1A120}"/>
              </a:ext>
            </a:extLst>
          </p:cNvPr>
          <p:cNvSpPr txBox="1"/>
          <p:nvPr/>
        </p:nvSpPr>
        <p:spPr>
          <a:xfrm>
            <a:off x="1581474" y="2658322"/>
            <a:ext cx="9737760" cy="400110"/>
          </a:xfrm>
          <a:prstGeom prst="rect">
            <a:avLst/>
          </a:prstGeom>
          <a:noFill/>
        </p:spPr>
        <p:txBody>
          <a:bodyPr wrap="square" rtlCol="0">
            <a:spAutoFit/>
          </a:bodyPr>
          <a:lstStyle/>
          <a:p>
            <a:r>
              <a:rPr lang="en-US" sz="2000" b="1" dirty="0">
                <a:solidFill>
                  <a:srgbClr val="C00000"/>
                </a:solidFill>
              </a:rPr>
              <a:t>Goal</a:t>
            </a:r>
            <a:r>
              <a:rPr lang="en-US" sz="2000" dirty="0"/>
              <a:t>: To detect Safe areas in different regions in Europe using machine learning algorithms. </a:t>
            </a:r>
          </a:p>
        </p:txBody>
      </p:sp>
      <p:sp>
        <p:nvSpPr>
          <p:cNvPr id="8" name="TextBox 7">
            <a:extLst>
              <a:ext uri="{FF2B5EF4-FFF2-40B4-BE49-F238E27FC236}">
                <a16:creationId xmlns:a16="http://schemas.microsoft.com/office/drawing/2014/main" id="{8648782D-F9BB-FF45-A12F-3F40D5AB147E}"/>
              </a:ext>
            </a:extLst>
          </p:cNvPr>
          <p:cNvSpPr txBox="1"/>
          <p:nvPr/>
        </p:nvSpPr>
        <p:spPr>
          <a:xfrm>
            <a:off x="1600362" y="3185926"/>
            <a:ext cx="8991276" cy="1631216"/>
          </a:xfrm>
          <a:prstGeom prst="rect">
            <a:avLst/>
          </a:prstGeom>
          <a:noFill/>
        </p:spPr>
        <p:txBody>
          <a:bodyPr wrap="square" rtlCol="0">
            <a:spAutoFit/>
          </a:bodyPr>
          <a:lstStyle/>
          <a:p>
            <a:r>
              <a:rPr lang="en-US" sz="2000" b="1" dirty="0">
                <a:solidFill>
                  <a:srgbClr val="C00000"/>
                </a:solidFill>
              </a:rPr>
              <a:t>Approach</a:t>
            </a:r>
            <a:r>
              <a:rPr lang="en-US" sz="2000" dirty="0"/>
              <a:t>: Using random forests to identify the safest places to live in Europe in the next 20-50 years and evaluate and use agglomerative clustering to group weather data points (temperature, humidity, etc.). Random forest uses both regression and classification to predict continuous variables of data based on historical weather data. </a:t>
            </a:r>
          </a:p>
        </p:txBody>
      </p:sp>
      <p:sp>
        <p:nvSpPr>
          <p:cNvPr id="9" name="TextBox 8">
            <a:extLst>
              <a:ext uri="{FF2B5EF4-FFF2-40B4-BE49-F238E27FC236}">
                <a16:creationId xmlns:a16="http://schemas.microsoft.com/office/drawing/2014/main" id="{23BD3B06-D456-714C-9209-22E08E2BB086}"/>
              </a:ext>
            </a:extLst>
          </p:cNvPr>
          <p:cNvSpPr txBox="1"/>
          <p:nvPr/>
        </p:nvSpPr>
        <p:spPr>
          <a:xfrm>
            <a:off x="1581474" y="4944636"/>
            <a:ext cx="7712176" cy="400110"/>
          </a:xfrm>
          <a:prstGeom prst="rect">
            <a:avLst/>
          </a:prstGeom>
          <a:noFill/>
        </p:spPr>
        <p:txBody>
          <a:bodyPr wrap="none" rtlCol="0">
            <a:spAutoFit/>
          </a:bodyPr>
          <a:lstStyle/>
          <a:p>
            <a:r>
              <a:rPr lang="en-US" sz="2000" b="1" dirty="0">
                <a:solidFill>
                  <a:srgbClr val="C00000"/>
                </a:solidFill>
              </a:rPr>
              <a:t>Data used</a:t>
            </a:r>
            <a:r>
              <a:rPr lang="en-US" sz="2000" b="1" dirty="0"/>
              <a:t>: </a:t>
            </a:r>
            <a:r>
              <a:rPr lang="en-US" sz="2000" dirty="0"/>
              <a:t>Historical weather data from different stations across Europe</a:t>
            </a:r>
          </a:p>
        </p:txBody>
      </p:sp>
      <p:pic>
        <p:nvPicPr>
          <p:cNvPr id="11" name="Graphic 10">
            <a:extLst>
              <a:ext uri="{FF2B5EF4-FFF2-40B4-BE49-F238E27FC236}">
                <a16:creationId xmlns:a16="http://schemas.microsoft.com/office/drawing/2014/main" id="{B037C2C8-9BDC-C047-B82A-60E6FF1D34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5363" y="4928358"/>
            <a:ext cx="400110" cy="400110"/>
          </a:xfrm>
          <a:prstGeom prst="rect">
            <a:avLst/>
          </a:prstGeom>
        </p:spPr>
      </p:pic>
      <p:pic>
        <p:nvPicPr>
          <p:cNvPr id="13" name="Graphic 12">
            <a:extLst>
              <a:ext uri="{FF2B5EF4-FFF2-40B4-BE49-F238E27FC236}">
                <a16:creationId xmlns:a16="http://schemas.microsoft.com/office/drawing/2014/main" id="{ECA6FDCE-CC52-B040-BA6E-510511509A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7995" y="3623456"/>
            <a:ext cx="549118" cy="549118"/>
          </a:xfrm>
          <a:prstGeom prst="rect">
            <a:avLst/>
          </a:prstGeom>
        </p:spPr>
      </p:pic>
    </p:spTree>
    <p:extLst>
      <p:ext uri="{BB962C8B-B14F-4D97-AF65-F5344CB8AC3E}">
        <p14:creationId xmlns:p14="http://schemas.microsoft.com/office/powerpoint/2010/main" val="1821070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9B1A-BB24-9641-B304-7FDBF99BE6FA}"/>
              </a:ext>
            </a:extLst>
          </p:cNvPr>
          <p:cNvSpPr>
            <a:spLocks noGrp="1"/>
          </p:cNvSpPr>
          <p:nvPr>
            <p:ph type="title"/>
          </p:nvPr>
        </p:nvSpPr>
        <p:spPr/>
        <p:txBody>
          <a:bodyPr/>
          <a:lstStyle/>
          <a:p>
            <a:r>
              <a:rPr lang="en-US" b="1" u="sng" dirty="0">
                <a:solidFill>
                  <a:schemeClr val="accent1">
                    <a:lumMod val="75000"/>
                  </a:schemeClr>
                </a:solidFill>
                <a:latin typeface="Satoshi" pitchFamily="2" charset="77"/>
              </a:rPr>
              <a:t>Application</a:t>
            </a:r>
          </a:p>
        </p:txBody>
      </p:sp>
      <p:pic>
        <p:nvPicPr>
          <p:cNvPr id="4" name="Picture 3">
            <a:extLst>
              <a:ext uri="{FF2B5EF4-FFF2-40B4-BE49-F238E27FC236}">
                <a16:creationId xmlns:a16="http://schemas.microsoft.com/office/drawing/2014/main" id="{3E452A76-E56F-8441-AAA6-5196D713B7C0}"/>
              </a:ext>
            </a:extLst>
          </p:cNvPr>
          <p:cNvPicPr>
            <a:picLocks noChangeAspect="1"/>
          </p:cNvPicPr>
          <p:nvPr/>
        </p:nvPicPr>
        <p:blipFill>
          <a:blip r:embed="rId2"/>
          <a:stretch>
            <a:fillRect/>
          </a:stretch>
        </p:blipFill>
        <p:spPr>
          <a:xfrm>
            <a:off x="709930" y="1929130"/>
            <a:ext cx="4956084" cy="2400604"/>
          </a:xfrm>
          <a:prstGeom prst="rect">
            <a:avLst/>
          </a:prstGeom>
        </p:spPr>
      </p:pic>
      <p:pic>
        <p:nvPicPr>
          <p:cNvPr id="1026" name="Picture 2" descr="page3image31429504">
            <a:extLst>
              <a:ext uri="{FF2B5EF4-FFF2-40B4-BE49-F238E27FC236}">
                <a16:creationId xmlns:a16="http://schemas.microsoft.com/office/drawing/2014/main" id="{5F85B27F-2550-3943-B3AB-2BB06CBC1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961" y="2103437"/>
            <a:ext cx="5260109" cy="21017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D3BFDC-ED7A-1C4A-A79F-8EE7B780567D}"/>
              </a:ext>
            </a:extLst>
          </p:cNvPr>
          <p:cNvSpPr txBox="1"/>
          <p:nvPr/>
        </p:nvSpPr>
        <p:spPr>
          <a:xfrm>
            <a:off x="751115" y="4914900"/>
            <a:ext cx="4914900" cy="1354217"/>
          </a:xfrm>
          <a:prstGeom prst="rect">
            <a:avLst/>
          </a:prstGeom>
          <a:noFill/>
        </p:spPr>
        <p:txBody>
          <a:bodyPr wrap="square" rtlCol="0">
            <a:spAutoFit/>
          </a:bodyPr>
          <a:lstStyle/>
          <a:p>
            <a:pPr marL="285750" indent="-285750">
              <a:buFontTx/>
              <a:buChar char="-"/>
            </a:pPr>
            <a:r>
              <a:rPr lang="en-US" sz="1600" dirty="0">
                <a:latin typeface="Satoshi" pitchFamily="2" charset="77"/>
              </a:rPr>
              <a:t>This is a random forest created for 15 weather stations across Europe based on the pleasant and unpleasant weather conditions </a:t>
            </a:r>
          </a:p>
          <a:p>
            <a:pPr marL="285750" indent="-285750">
              <a:buFontTx/>
              <a:buChar char="-"/>
            </a:pPr>
            <a:r>
              <a:rPr lang="en-US" sz="1600" dirty="0">
                <a:latin typeface="Satoshi" pitchFamily="2" charset="77"/>
              </a:rPr>
              <a:t>Accuracy after optimization was 95%. </a:t>
            </a:r>
          </a:p>
          <a:p>
            <a:pPr marL="285750" indent="-285750">
              <a:buFontTx/>
              <a:buChar char="-"/>
            </a:pPr>
            <a:endParaRPr lang="en-US" dirty="0"/>
          </a:p>
        </p:txBody>
      </p:sp>
      <p:sp>
        <p:nvSpPr>
          <p:cNvPr id="6" name="TextBox 5">
            <a:extLst>
              <a:ext uri="{FF2B5EF4-FFF2-40B4-BE49-F238E27FC236}">
                <a16:creationId xmlns:a16="http://schemas.microsoft.com/office/drawing/2014/main" id="{6AEC664B-59AD-B94C-9451-FC341CE38B09}"/>
              </a:ext>
            </a:extLst>
          </p:cNvPr>
          <p:cNvSpPr txBox="1"/>
          <p:nvPr/>
        </p:nvSpPr>
        <p:spPr>
          <a:xfrm>
            <a:off x="6525985" y="4914900"/>
            <a:ext cx="4914900" cy="1323439"/>
          </a:xfrm>
          <a:prstGeom prst="rect">
            <a:avLst/>
          </a:prstGeom>
          <a:noFill/>
        </p:spPr>
        <p:txBody>
          <a:bodyPr wrap="square" rtlCol="0">
            <a:spAutoFit/>
          </a:bodyPr>
          <a:lstStyle/>
          <a:p>
            <a:r>
              <a:rPr lang="en-US" sz="1600" dirty="0">
                <a:latin typeface="Satoshi" pitchFamily="2" charset="77"/>
              </a:rPr>
              <a:t>- The dendrogram complete method above was used to cluster/group weather data (e.g. temperature, humidity, wind speed, etc. It helps to understand and simplify the complexity of weather patterns</a:t>
            </a:r>
          </a:p>
        </p:txBody>
      </p:sp>
    </p:spTree>
    <p:extLst>
      <p:ext uri="{BB962C8B-B14F-4D97-AF65-F5344CB8AC3E}">
        <p14:creationId xmlns:p14="http://schemas.microsoft.com/office/powerpoint/2010/main" val="1276612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13F8B-E405-7246-AA78-895F35EE3944}"/>
              </a:ext>
            </a:extLst>
          </p:cNvPr>
          <p:cNvSpPr>
            <a:spLocks noGrp="1"/>
          </p:cNvSpPr>
          <p:nvPr>
            <p:ph type="title"/>
          </p:nvPr>
        </p:nvSpPr>
        <p:spPr/>
        <p:txBody>
          <a:bodyPr>
            <a:normAutofit/>
          </a:bodyPr>
          <a:lstStyle/>
          <a:p>
            <a:r>
              <a:rPr lang="en-CA" sz="2800" b="1" dirty="0">
                <a:solidFill>
                  <a:schemeClr val="accent1">
                    <a:lumMod val="75000"/>
                  </a:schemeClr>
                </a:solidFill>
                <a:latin typeface="Satoshi" pitchFamily="2" charset="77"/>
              </a:rPr>
              <a:t>Slide 2: Identifying and Tracking Unusual Weather Patterns in Europe</a:t>
            </a:r>
            <a:endParaRPr lang="en-US" sz="2800" b="1" dirty="0">
              <a:solidFill>
                <a:schemeClr val="accent1">
                  <a:lumMod val="75000"/>
                </a:schemeClr>
              </a:solidFill>
              <a:latin typeface="Satoshi" pitchFamily="2" charset="77"/>
            </a:endParaRPr>
          </a:p>
        </p:txBody>
      </p:sp>
      <p:sp>
        <p:nvSpPr>
          <p:cNvPr id="4" name="Rectangle 3">
            <a:extLst>
              <a:ext uri="{FF2B5EF4-FFF2-40B4-BE49-F238E27FC236}">
                <a16:creationId xmlns:a16="http://schemas.microsoft.com/office/drawing/2014/main" id="{80CDF143-1850-5246-BAF3-39E989068E58}"/>
              </a:ext>
            </a:extLst>
          </p:cNvPr>
          <p:cNvSpPr/>
          <p:nvPr/>
        </p:nvSpPr>
        <p:spPr>
          <a:xfrm>
            <a:off x="968832" y="1534529"/>
            <a:ext cx="10755086" cy="4247317"/>
          </a:xfrm>
          <a:prstGeom prst="rect">
            <a:avLst/>
          </a:prstGeom>
        </p:spPr>
        <p:txBody>
          <a:bodyPr wrap="square">
            <a:spAutoFit/>
          </a:bodyPr>
          <a:lstStyle/>
          <a:p>
            <a:r>
              <a:rPr lang="en-CA" b="1" dirty="0">
                <a:latin typeface="Satoshi" pitchFamily="2" charset="77"/>
              </a:rPr>
              <a:t>Link to </a:t>
            </a:r>
            <a:r>
              <a:rPr lang="en-CA" b="1" dirty="0" err="1">
                <a:latin typeface="Satoshi" pitchFamily="2" charset="77"/>
              </a:rPr>
              <a:t>ClimateWins</a:t>
            </a:r>
            <a:r>
              <a:rPr lang="en-CA" b="1" dirty="0">
                <a:latin typeface="Satoshi" pitchFamily="2" charset="77"/>
              </a:rPr>
              <a:t> Goals</a:t>
            </a:r>
            <a:r>
              <a:rPr lang="en-CA" dirty="0">
                <a:latin typeface="Satoshi" pitchFamily="2" charset="77"/>
              </a:rPr>
              <a:t>:</a:t>
            </a:r>
          </a:p>
          <a:p>
            <a:pPr marL="285750" indent="-285750">
              <a:buFont typeface="Arial" panose="020B0604020202020204" pitchFamily="34" charset="0"/>
              <a:buChar char="•"/>
            </a:pPr>
            <a:r>
              <a:rPr lang="en-CA" dirty="0">
                <a:latin typeface="Satoshi" pitchFamily="2" charset="77"/>
              </a:rPr>
              <a:t>Identify weather patterns outside the norm in Europe.</a:t>
            </a:r>
          </a:p>
          <a:p>
            <a:pPr marL="285750" indent="-285750">
              <a:buFont typeface="Arial" panose="020B0604020202020204" pitchFamily="34" charset="0"/>
              <a:buChar char="•"/>
            </a:pPr>
            <a:r>
              <a:rPr lang="en-CA" dirty="0">
                <a:latin typeface="Satoshi" pitchFamily="2" charset="77"/>
              </a:rPr>
              <a:t>Determine whether unusual weather patterns are increasing.</a:t>
            </a:r>
          </a:p>
          <a:p>
            <a:endParaRPr lang="en-CA" dirty="0">
              <a:latin typeface="Satoshi" pitchFamily="2" charset="77"/>
            </a:endParaRPr>
          </a:p>
          <a:p>
            <a:r>
              <a:rPr lang="en-CA" b="1" dirty="0">
                <a:latin typeface="Satoshi" pitchFamily="2" charset="77"/>
              </a:rPr>
              <a:t>Machine Learning Methods</a:t>
            </a:r>
            <a:r>
              <a:rPr lang="en-CA" dirty="0">
                <a:latin typeface="Satoshi" pitchFamily="2" charset="77"/>
              </a:rPr>
              <a:t>:</a:t>
            </a:r>
          </a:p>
          <a:p>
            <a:pPr marL="285750" indent="-285750">
              <a:buFont typeface="Arial" panose="020B0604020202020204" pitchFamily="34" charset="0"/>
              <a:buChar char="•"/>
            </a:pPr>
            <a:r>
              <a:rPr lang="en-CA" b="1" dirty="0">
                <a:latin typeface="Satoshi" pitchFamily="2" charset="77"/>
              </a:rPr>
              <a:t>CNN</a:t>
            </a:r>
            <a:r>
              <a:rPr lang="en-CA" dirty="0">
                <a:latin typeface="Satoshi" pitchFamily="2" charset="77"/>
              </a:rPr>
              <a:t>: Process spatial and temporal climate data (e.g., satellite maps and weather grids) to detect European irregularity.</a:t>
            </a:r>
          </a:p>
          <a:p>
            <a:pPr marL="285750" indent="-285750">
              <a:buFont typeface="Arial" panose="020B0604020202020204" pitchFamily="34" charset="0"/>
              <a:buChar char="•"/>
            </a:pPr>
            <a:r>
              <a:rPr lang="en-CA" b="1" dirty="0">
                <a:latin typeface="Satoshi" pitchFamily="2" charset="77"/>
              </a:rPr>
              <a:t>Random Forest</a:t>
            </a:r>
            <a:r>
              <a:rPr lang="en-CA" dirty="0">
                <a:latin typeface="Satoshi" pitchFamily="2" charset="77"/>
              </a:rPr>
              <a:t>: </a:t>
            </a:r>
            <a:r>
              <a:rPr lang="en-US" sz="1800" dirty="0">
                <a:latin typeface="Satoshi" pitchFamily="2" charset="77"/>
              </a:rPr>
              <a:t>Random forest is used to highlight which weather factors are the most prominent</a:t>
            </a:r>
            <a:r>
              <a:rPr lang="en-CA" dirty="0">
                <a:latin typeface="Satoshi" pitchFamily="2" charset="77"/>
              </a:rPr>
              <a:t>.</a:t>
            </a:r>
          </a:p>
          <a:p>
            <a:pPr>
              <a:buFont typeface="Arial" panose="020B0604020202020204" pitchFamily="34" charset="0"/>
              <a:buChar char="•"/>
            </a:pPr>
            <a:endParaRPr lang="en-CA" dirty="0">
              <a:latin typeface="Satoshi" pitchFamily="2" charset="77"/>
            </a:endParaRPr>
          </a:p>
          <a:p>
            <a:r>
              <a:rPr lang="en-CA" b="1" dirty="0">
                <a:latin typeface="Satoshi" pitchFamily="2" charset="77"/>
              </a:rPr>
              <a:t>Data Needed</a:t>
            </a:r>
            <a:r>
              <a:rPr lang="en-CA" dirty="0">
                <a:latin typeface="Satoshi" pitchFamily="2" charset="77"/>
              </a:rPr>
              <a:t>:</a:t>
            </a:r>
          </a:p>
          <a:p>
            <a:pPr marL="285750" indent="-285750">
              <a:buFont typeface="Arial" panose="020B0604020202020204" pitchFamily="34" charset="0"/>
              <a:buChar char="•"/>
            </a:pPr>
            <a:r>
              <a:rPr lang="en-CA" dirty="0">
                <a:latin typeface="Satoshi" pitchFamily="2" charset="77"/>
              </a:rPr>
              <a:t>Historical and real-time European weather data (temperature, precipitation, wind speeds, pressure).</a:t>
            </a:r>
          </a:p>
          <a:p>
            <a:endParaRPr lang="en-CA" b="1" dirty="0">
              <a:latin typeface="Satoshi" pitchFamily="2" charset="77"/>
            </a:endParaRPr>
          </a:p>
          <a:p>
            <a:r>
              <a:rPr lang="en-CA" b="1" dirty="0">
                <a:latin typeface="Satoshi" pitchFamily="2" charset="77"/>
              </a:rPr>
              <a:t>Outcome</a:t>
            </a:r>
            <a:r>
              <a:rPr lang="en-CA" dirty="0">
                <a:latin typeface="Satoshi" pitchFamily="2" charset="77"/>
              </a:rPr>
              <a:t>:</a:t>
            </a:r>
          </a:p>
          <a:p>
            <a:pPr marL="285750" indent="-285750">
              <a:buFont typeface="Arial" panose="020B0604020202020204" pitchFamily="34" charset="0"/>
              <a:buChar char="•"/>
            </a:pPr>
            <a:r>
              <a:rPr lang="en-CA" dirty="0">
                <a:latin typeface="Satoshi" pitchFamily="2" charset="77"/>
              </a:rPr>
              <a:t>Comprehensive maps highlighting unusual weather trends and frequency shifts across Europe, providing evidence of climatic changes.</a:t>
            </a:r>
          </a:p>
        </p:txBody>
      </p:sp>
      <p:pic>
        <p:nvPicPr>
          <p:cNvPr id="5" name="Picture 4">
            <a:extLst>
              <a:ext uri="{FF2B5EF4-FFF2-40B4-BE49-F238E27FC236}">
                <a16:creationId xmlns:a16="http://schemas.microsoft.com/office/drawing/2014/main" id="{A2224CFA-46A8-9F4D-BBEC-451321A5EE8F}"/>
              </a:ext>
            </a:extLst>
          </p:cNvPr>
          <p:cNvPicPr>
            <a:picLocks noChangeAspect="1"/>
          </p:cNvPicPr>
          <p:nvPr/>
        </p:nvPicPr>
        <p:blipFill rotWithShape="1">
          <a:blip r:embed="rId2"/>
          <a:srcRect t="-4792" r="1180" b="25834"/>
          <a:stretch/>
        </p:blipFill>
        <p:spPr>
          <a:xfrm>
            <a:off x="135239" y="1534529"/>
            <a:ext cx="713846" cy="570375"/>
          </a:xfrm>
          <a:prstGeom prst="rect">
            <a:avLst/>
          </a:prstGeom>
        </p:spPr>
      </p:pic>
      <p:pic>
        <p:nvPicPr>
          <p:cNvPr id="6" name="Graphic 5">
            <a:extLst>
              <a:ext uri="{FF2B5EF4-FFF2-40B4-BE49-F238E27FC236}">
                <a16:creationId xmlns:a16="http://schemas.microsoft.com/office/drawing/2014/main" id="{25B7A550-2E07-6C45-BD39-15391F295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7603" y="2725190"/>
            <a:ext cx="549118" cy="549118"/>
          </a:xfrm>
          <a:prstGeom prst="rect">
            <a:avLst/>
          </a:prstGeom>
        </p:spPr>
      </p:pic>
      <p:pic>
        <p:nvPicPr>
          <p:cNvPr id="7" name="Graphic 6">
            <a:extLst>
              <a:ext uri="{FF2B5EF4-FFF2-40B4-BE49-F238E27FC236}">
                <a16:creationId xmlns:a16="http://schemas.microsoft.com/office/drawing/2014/main" id="{7173D443-211C-6A4D-8143-E27DC3FAD4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270" y="4127015"/>
            <a:ext cx="400110" cy="400110"/>
          </a:xfrm>
          <a:prstGeom prst="rect">
            <a:avLst/>
          </a:prstGeom>
        </p:spPr>
      </p:pic>
    </p:spTree>
    <p:extLst>
      <p:ext uri="{BB962C8B-B14F-4D97-AF65-F5344CB8AC3E}">
        <p14:creationId xmlns:p14="http://schemas.microsoft.com/office/powerpoint/2010/main" val="65548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1AAF5-9219-2441-B3B5-85063A9FC93B}"/>
              </a:ext>
            </a:extLst>
          </p:cNvPr>
          <p:cNvSpPr/>
          <p:nvPr/>
        </p:nvSpPr>
        <p:spPr>
          <a:xfrm>
            <a:off x="696685" y="1089550"/>
            <a:ext cx="10749644" cy="1077218"/>
          </a:xfrm>
          <a:prstGeom prst="rect">
            <a:avLst/>
          </a:prstGeom>
        </p:spPr>
        <p:txBody>
          <a:bodyPr wrap="square">
            <a:spAutoFit/>
          </a:bodyPr>
          <a:lstStyle/>
          <a:p>
            <a:r>
              <a:rPr lang="en-US" sz="3200" b="1" u="sng" dirty="0">
                <a:latin typeface="Satoshi" pitchFamily="2" charset="77"/>
              </a:rPr>
              <a:t>Thought Experiment 2: Detecting unusual weather patterns. </a:t>
            </a:r>
            <a:endParaRPr lang="en-US" sz="3200" dirty="0"/>
          </a:p>
        </p:txBody>
      </p:sp>
      <p:pic>
        <p:nvPicPr>
          <p:cNvPr id="5" name="Picture 4">
            <a:extLst>
              <a:ext uri="{FF2B5EF4-FFF2-40B4-BE49-F238E27FC236}">
                <a16:creationId xmlns:a16="http://schemas.microsoft.com/office/drawing/2014/main" id="{52400CEA-9FF6-A94B-9C36-FD0C379B30A6}"/>
              </a:ext>
            </a:extLst>
          </p:cNvPr>
          <p:cNvPicPr>
            <a:picLocks noChangeAspect="1"/>
          </p:cNvPicPr>
          <p:nvPr/>
        </p:nvPicPr>
        <p:blipFill rotWithShape="1">
          <a:blip r:embed="rId2"/>
          <a:srcRect t="-4792" r="1180" b="25834"/>
          <a:stretch/>
        </p:blipFill>
        <p:spPr>
          <a:xfrm>
            <a:off x="696685" y="2303454"/>
            <a:ext cx="777840" cy="621507"/>
          </a:xfrm>
          <a:prstGeom prst="rect">
            <a:avLst/>
          </a:prstGeom>
        </p:spPr>
      </p:pic>
      <p:sp>
        <p:nvSpPr>
          <p:cNvPr id="6" name="TextBox 5">
            <a:extLst>
              <a:ext uri="{FF2B5EF4-FFF2-40B4-BE49-F238E27FC236}">
                <a16:creationId xmlns:a16="http://schemas.microsoft.com/office/drawing/2014/main" id="{F6E0EFC7-53AC-7146-B06C-606FCA5692EF}"/>
              </a:ext>
            </a:extLst>
          </p:cNvPr>
          <p:cNvSpPr txBox="1"/>
          <p:nvPr/>
        </p:nvSpPr>
        <p:spPr>
          <a:xfrm>
            <a:off x="1474525" y="2511366"/>
            <a:ext cx="9737760" cy="400110"/>
          </a:xfrm>
          <a:prstGeom prst="rect">
            <a:avLst/>
          </a:prstGeom>
          <a:noFill/>
        </p:spPr>
        <p:txBody>
          <a:bodyPr wrap="square" rtlCol="0">
            <a:spAutoFit/>
          </a:bodyPr>
          <a:lstStyle/>
          <a:p>
            <a:r>
              <a:rPr lang="en-US" sz="2000" b="1" dirty="0">
                <a:solidFill>
                  <a:srgbClr val="C00000"/>
                </a:solidFill>
              </a:rPr>
              <a:t>Goal</a:t>
            </a:r>
            <a:r>
              <a:rPr lang="en-US" sz="2000" dirty="0"/>
              <a:t>: To identify unusual data on weather patterns in Europe </a:t>
            </a:r>
          </a:p>
        </p:txBody>
      </p:sp>
      <p:sp>
        <p:nvSpPr>
          <p:cNvPr id="7" name="TextBox 6">
            <a:extLst>
              <a:ext uri="{FF2B5EF4-FFF2-40B4-BE49-F238E27FC236}">
                <a16:creationId xmlns:a16="http://schemas.microsoft.com/office/drawing/2014/main" id="{7FA7C72E-1D49-494F-8898-DD4DA13C40A7}"/>
              </a:ext>
            </a:extLst>
          </p:cNvPr>
          <p:cNvSpPr txBox="1"/>
          <p:nvPr/>
        </p:nvSpPr>
        <p:spPr>
          <a:xfrm>
            <a:off x="1379052" y="3184893"/>
            <a:ext cx="8991276" cy="1015663"/>
          </a:xfrm>
          <a:prstGeom prst="rect">
            <a:avLst/>
          </a:prstGeom>
          <a:noFill/>
        </p:spPr>
        <p:txBody>
          <a:bodyPr wrap="square" rtlCol="0">
            <a:spAutoFit/>
          </a:bodyPr>
          <a:lstStyle/>
          <a:p>
            <a:r>
              <a:rPr lang="en-US" sz="2000" b="1" dirty="0">
                <a:solidFill>
                  <a:srgbClr val="C00000"/>
                </a:solidFill>
              </a:rPr>
              <a:t>Approach</a:t>
            </a:r>
            <a:r>
              <a:rPr lang="en-US" sz="2000" dirty="0"/>
              <a:t>: For this, Random Forest and CNN were used. The feature importance scores were generated using  Random forest to highlight which weather factors are the most prominent. This could be used to highlight abnormalities. </a:t>
            </a:r>
          </a:p>
        </p:txBody>
      </p:sp>
      <p:pic>
        <p:nvPicPr>
          <p:cNvPr id="8" name="Graphic 7">
            <a:extLst>
              <a:ext uri="{FF2B5EF4-FFF2-40B4-BE49-F238E27FC236}">
                <a16:creationId xmlns:a16="http://schemas.microsoft.com/office/drawing/2014/main" id="{54DE42D4-5080-014B-8DCF-51A3AF36B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685" y="3622423"/>
            <a:ext cx="549118" cy="549118"/>
          </a:xfrm>
          <a:prstGeom prst="rect">
            <a:avLst/>
          </a:prstGeom>
        </p:spPr>
      </p:pic>
      <p:sp>
        <p:nvSpPr>
          <p:cNvPr id="9" name="TextBox 8">
            <a:extLst>
              <a:ext uri="{FF2B5EF4-FFF2-40B4-BE49-F238E27FC236}">
                <a16:creationId xmlns:a16="http://schemas.microsoft.com/office/drawing/2014/main" id="{A9D451DF-8476-3743-8CD8-5EAD6D5B3ED8}"/>
              </a:ext>
            </a:extLst>
          </p:cNvPr>
          <p:cNvSpPr txBox="1"/>
          <p:nvPr/>
        </p:nvSpPr>
        <p:spPr>
          <a:xfrm>
            <a:off x="1474525" y="4697963"/>
            <a:ext cx="7712176" cy="400110"/>
          </a:xfrm>
          <a:prstGeom prst="rect">
            <a:avLst/>
          </a:prstGeom>
          <a:noFill/>
        </p:spPr>
        <p:txBody>
          <a:bodyPr wrap="none" rtlCol="0">
            <a:spAutoFit/>
          </a:bodyPr>
          <a:lstStyle/>
          <a:p>
            <a:r>
              <a:rPr lang="en-US" sz="2000" b="1" dirty="0">
                <a:solidFill>
                  <a:srgbClr val="C00000"/>
                </a:solidFill>
              </a:rPr>
              <a:t>Data used</a:t>
            </a:r>
            <a:r>
              <a:rPr lang="en-US" sz="2000" b="1" dirty="0"/>
              <a:t>: </a:t>
            </a:r>
            <a:r>
              <a:rPr lang="en-US" sz="2000" dirty="0"/>
              <a:t>Historical weather data from different stations across Europe</a:t>
            </a:r>
          </a:p>
        </p:txBody>
      </p:sp>
      <p:pic>
        <p:nvPicPr>
          <p:cNvPr id="10" name="Graphic 9">
            <a:extLst>
              <a:ext uri="{FF2B5EF4-FFF2-40B4-BE49-F238E27FC236}">
                <a16:creationId xmlns:a16="http://schemas.microsoft.com/office/drawing/2014/main" id="{A58F8555-2858-0948-8DF9-D1CF296331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414" y="4681685"/>
            <a:ext cx="400110" cy="400110"/>
          </a:xfrm>
          <a:prstGeom prst="rect">
            <a:avLst/>
          </a:prstGeom>
        </p:spPr>
      </p:pic>
    </p:spTree>
    <p:extLst>
      <p:ext uri="{BB962C8B-B14F-4D97-AF65-F5344CB8AC3E}">
        <p14:creationId xmlns:p14="http://schemas.microsoft.com/office/powerpoint/2010/main" val="4247656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5676</TotalTime>
  <Words>1248</Words>
  <Application>Microsoft Macintosh PowerPoint</Application>
  <PresentationFormat>Widescreen</PresentationFormat>
  <Paragraphs>122</Paragraphs>
  <Slides>14</Slides>
  <Notes>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Satoshi</vt:lpstr>
      <vt:lpstr>Satoshi Medium Italic</vt:lpstr>
      <vt:lpstr>Office Theme</vt:lpstr>
      <vt:lpstr>Using Machine Learning for Weather Prediction with ClimateWin</vt:lpstr>
      <vt:lpstr>PowerPoint Presentation</vt:lpstr>
      <vt:lpstr>Machine Learning Options </vt:lpstr>
      <vt:lpstr>Data Beyond Historical Weather Set</vt:lpstr>
      <vt:lpstr>PowerPoint Presentation</vt:lpstr>
      <vt:lpstr>Thought Experiment 1: Assessment of climate risk across different regions in Europe </vt:lpstr>
      <vt:lpstr>Application</vt:lpstr>
      <vt:lpstr>Slide 2: Identifying and Tracking Unusual Weather Patterns in Europe</vt:lpstr>
      <vt:lpstr>PowerPoint Presentation</vt:lpstr>
      <vt:lpstr>PowerPoint Presentation</vt:lpstr>
      <vt:lpstr>Slide 3: Future Weather Generation and Climate Safety Mapping</vt:lpstr>
      <vt:lpstr>PowerPoint Presentation</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Machine Learning for Weather Prediction with ClimateWin</dc:title>
  <dc:creator>Microsoft Office User</dc:creator>
  <cp:lastModifiedBy>Microsoft Office User</cp:lastModifiedBy>
  <cp:revision>44</cp:revision>
  <dcterms:created xsi:type="dcterms:W3CDTF">2024-11-16T07:56:47Z</dcterms:created>
  <dcterms:modified xsi:type="dcterms:W3CDTF">2024-11-20T08:21:43Z</dcterms:modified>
</cp:coreProperties>
</file>